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77" r:id="rId3"/>
    <p:sldId id="275" r:id="rId4"/>
    <p:sldId id="257" r:id="rId5"/>
    <p:sldId id="256" r:id="rId6"/>
    <p:sldId id="258" r:id="rId7"/>
    <p:sldId id="259" r:id="rId8"/>
    <p:sldId id="260" r:id="rId9"/>
    <p:sldId id="261" r:id="rId10"/>
    <p:sldId id="262" r:id="rId11"/>
    <p:sldId id="266" r:id="rId12"/>
    <p:sldId id="263" r:id="rId13"/>
    <p:sldId id="267" r:id="rId14"/>
    <p:sldId id="268" r:id="rId15"/>
    <p:sldId id="269" r:id="rId16"/>
    <p:sldId id="270" r:id="rId17"/>
    <p:sldId id="271" r:id="rId18"/>
    <p:sldId id="272" r:id="rId19"/>
    <p:sldId id="273" r:id="rId20"/>
    <p:sldId id="264" r:id="rId21"/>
    <p:sldId id="26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A29B313-74B0-4AB9-8DB6-438488859CAA}"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8DD29-AD51-43EB-AE4B-94A62FF5789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29B313-74B0-4AB9-8DB6-438488859CAA}"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8DD29-AD51-43EB-AE4B-94A62FF578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29B313-74B0-4AB9-8DB6-438488859CAA}"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8DD29-AD51-43EB-AE4B-94A62FF578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29B313-74B0-4AB9-8DB6-438488859CAA}"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8DD29-AD51-43EB-AE4B-94A62FF5789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29B313-74B0-4AB9-8DB6-438488859CAA}"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8DD29-AD51-43EB-AE4B-94A62FF5789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29B313-74B0-4AB9-8DB6-438488859CAA}"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68DD29-AD51-43EB-AE4B-94A62FF578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29B313-74B0-4AB9-8DB6-438488859CAA}" type="datetimeFigureOut">
              <a:rPr lang="en-US" smtClean="0"/>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68DD29-AD51-43EB-AE4B-94A62FF5789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29B313-74B0-4AB9-8DB6-438488859CAA}" type="datetimeFigureOut">
              <a:rPr lang="en-US" smtClean="0"/>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68DD29-AD51-43EB-AE4B-94A62FF578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29B313-74B0-4AB9-8DB6-438488859CAA}" type="datetimeFigureOut">
              <a:rPr lang="en-US" smtClean="0"/>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68DD29-AD51-43EB-AE4B-94A62FF578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29B313-74B0-4AB9-8DB6-438488859CAA}"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68DD29-AD51-43EB-AE4B-94A62FF57896}"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A29B313-74B0-4AB9-8DB6-438488859CAA}" type="datetimeFigureOut">
              <a:rPr lang="en-US" smtClean="0"/>
              <a:t>3/24/2020</a:t>
            </a:fld>
            <a:endParaRPr lang="en-US"/>
          </a:p>
        </p:txBody>
      </p:sp>
      <p:sp>
        <p:nvSpPr>
          <p:cNvPr id="9" name="Slide Number Placeholder 8"/>
          <p:cNvSpPr>
            <a:spLocks noGrp="1"/>
          </p:cNvSpPr>
          <p:nvPr>
            <p:ph type="sldNum" sz="quarter" idx="11"/>
          </p:nvPr>
        </p:nvSpPr>
        <p:spPr/>
        <p:txBody>
          <a:bodyPr/>
          <a:lstStyle/>
          <a:p>
            <a:fld id="{0D68DD29-AD51-43EB-AE4B-94A62FF57896}"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D68DD29-AD51-43EB-AE4B-94A62FF57896}"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A29B313-74B0-4AB9-8DB6-438488859CAA}" type="datetimeFigureOut">
              <a:rPr lang="en-US" smtClean="0"/>
              <a:t>3/24/2020</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5400" b="1" dirty="0" smtClean="0"/>
              <a:t>Good Morning!</a:t>
            </a:r>
            <a:endParaRPr lang="en-US" sz="5400" b="1" dirty="0"/>
          </a:p>
        </p:txBody>
      </p:sp>
      <p:sp>
        <p:nvSpPr>
          <p:cNvPr id="5" name="Content Placeholder 4"/>
          <p:cNvSpPr>
            <a:spLocks noGrp="1"/>
          </p:cNvSpPr>
          <p:nvPr>
            <p:ph idx="1"/>
          </p:nvPr>
        </p:nvSpPr>
        <p:spPr/>
        <p:txBody>
          <a:bodyPr/>
          <a:lstStyle/>
          <a:p>
            <a:r>
              <a:rPr lang="en-US" sz="3200" b="1" dirty="0" smtClean="0"/>
              <a:t>Today’s Agenda:</a:t>
            </a:r>
          </a:p>
          <a:p>
            <a:pPr marL="114300" indent="0">
              <a:buNone/>
            </a:pPr>
            <a:r>
              <a:rPr lang="en-US" dirty="0"/>
              <a:t>	</a:t>
            </a:r>
            <a:r>
              <a:rPr lang="en-US" sz="2800" dirty="0" smtClean="0"/>
              <a:t>--Ch. 6 (Periods 1 and 2) Review</a:t>
            </a:r>
          </a:p>
          <a:p>
            <a:pPr marL="114300" indent="0">
              <a:buNone/>
            </a:pPr>
            <a:r>
              <a:rPr lang="en-US" dirty="0"/>
              <a:t>	</a:t>
            </a:r>
            <a:r>
              <a:rPr lang="en-US" dirty="0" smtClean="0"/>
              <a:t>	-Short Answer Response</a:t>
            </a:r>
          </a:p>
          <a:p>
            <a:pPr marL="114300" indent="0">
              <a:buNone/>
            </a:pPr>
            <a:r>
              <a:rPr lang="en-US" dirty="0"/>
              <a:t>	</a:t>
            </a:r>
            <a:r>
              <a:rPr lang="en-US" dirty="0" smtClean="0"/>
              <a:t>	-Warm-up Question</a:t>
            </a:r>
          </a:p>
          <a:p>
            <a:pPr marL="114300" indent="0">
              <a:buNone/>
            </a:pPr>
            <a:r>
              <a:rPr lang="en-US" sz="2800" dirty="0"/>
              <a:t>	</a:t>
            </a:r>
            <a:r>
              <a:rPr lang="en-US" sz="2800" dirty="0" smtClean="0"/>
              <a:t>--Ch</a:t>
            </a:r>
            <a:r>
              <a:rPr lang="en-US" sz="2800" dirty="0" smtClean="0"/>
              <a:t>. </a:t>
            </a:r>
            <a:r>
              <a:rPr lang="en-US" sz="2800" dirty="0" smtClean="0"/>
              <a:t>7 (Period 3) </a:t>
            </a:r>
            <a:r>
              <a:rPr lang="en-US" sz="2800" dirty="0" smtClean="0"/>
              <a:t>– PPT Review . . .</a:t>
            </a:r>
          </a:p>
          <a:p>
            <a:pPr marL="114300" indent="0">
              <a:buNone/>
            </a:pPr>
            <a:r>
              <a:rPr lang="en-US" sz="2800" dirty="0"/>
              <a:t>	</a:t>
            </a:r>
            <a:endParaRPr lang="en-US" sz="2800" dirty="0" smtClean="0"/>
          </a:p>
        </p:txBody>
      </p:sp>
    </p:spTree>
    <p:extLst>
      <p:ext uri="{BB962C8B-B14F-4D97-AF65-F5344CB8AC3E}">
        <p14:creationId xmlns:p14="http://schemas.microsoft.com/office/powerpoint/2010/main" val="28572225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Leading to War</a:t>
            </a:r>
            <a:endParaRPr lang="en-US" dirty="0"/>
          </a:p>
        </p:txBody>
      </p:sp>
      <p:sp>
        <p:nvSpPr>
          <p:cNvPr id="3" name="Content Placeholder 2"/>
          <p:cNvSpPr>
            <a:spLocks noGrp="1"/>
          </p:cNvSpPr>
          <p:nvPr>
            <p:ph idx="1"/>
          </p:nvPr>
        </p:nvSpPr>
        <p:spPr/>
        <p:txBody>
          <a:bodyPr/>
          <a:lstStyle/>
          <a:p>
            <a:pPr marL="114300" indent="0">
              <a:buNone/>
            </a:pPr>
            <a:endParaRPr lang="en-US" dirty="0" smtClean="0"/>
          </a:p>
          <a:p>
            <a:pPr marL="114300" indent="0">
              <a:buNone/>
            </a:pPr>
            <a:r>
              <a:rPr lang="en-US" dirty="0" smtClean="0"/>
              <a:t>As a response to the Intolerable Acts, the colonies convene the </a:t>
            </a:r>
            <a:r>
              <a:rPr lang="en-US" b="1" dirty="0" smtClean="0"/>
              <a:t>1</a:t>
            </a:r>
            <a:r>
              <a:rPr lang="en-US" b="1" baseline="30000" dirty="0" smtClean="0"/>
              <a:t>st</a:t>
            </a:r>
            <a:r>
              <a:rPr lang="en-US" b="1" dirty="0" smtClean="0"/>
              <a:t> Continental Congress 1774:</a:t>
            </a:r>
          </a:p>
          <a:p>
            <a:pPr marL="114300" indent="0">
              <a:buNone/>
            </a:pPr>
            <a:r>
              <a:rPr lang="en-US" dirty="0"/>
              <a:t>	</a:t>
            </a:r>
            <a:r>
              <a:rPr lang="en-US" dirty="0" smtClean="0"/>
              <a:t>--made a coordinated response to the British, listing their 		grievances and outlining the their version of the 			proper relationship between the Crown and the 			colonies.</a:t>
            </a:r>
          </a:p>
          <a:p>
            <a:pPr marL="114300" indent="0">
              <a:buNone/>
            </a:pPr>
            <a:r>
              <a:rPr lang="en-US" dirty="0"/>
              <a:t>	</a:t>
            </a:r>
            <a:r>
              <a:rPr lang="en-US" dirty="0" smtClean="0"/>
              <a:t>--Temporary body, but major step toward independence!</a:t>
            </a:r>
          </a:p>
          <a:p>
            <a:pPr marL="114300" indent="0">
              <a:buNone/>
            </a:pPr>
            <a:endParaRPr lang="en-US" dirty="0"/>
          </a:p>
          <a:p>
            <a:pPr marL="114300" indent="0">
              <a:buNone/>
            </a:pPr>
            <a:endParaRPr lang="en-US" dirty="0"/>
          </a:p>
        </p:txBody>
      </p:sp>
    </p:spTree>
    <p:extLst>
      <p:ext uri="{BB962C8B-B14F-4D97-AF65-F5344CB8AC3E}">
        <p14:creationId xmlns:p14="http://schemas.microsoft.com/office/powerpoint/2010/main" val="2582836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Start of the War</a:t>
            </a:r>
            <a:endParaRPr lang="en-US" dirty="0"/>
          </a:p>
        </p:txBody>
      </p:sp>
      <p:sp>
        <p:nvSpPr>
          <p:cNvPr id="3" name="Content Placeholder 2"/>
          <p:cNvSpPr>
            <a:spLocks noGrp="1"/>
          </p:cNvSpPr>
          <p:nvPr>
            <p:ph idx="1"/>
          </p:nvPr>
        </p:nvSpPr>
        <p:spPr>
          <a:xfrm>
            <a:off x="457200" y="1600200"/>
            <a:ext cx="8001000" cy="4800600"/>
          </a:xfrm>
        </p:spPr>
        <p:txBody>
          <a:bodyPr/>
          <a:lstStyle/>
          <a:p>
            <a:pPr marL="114300" indent="0">
              <a:buNone/>
            </a:pPr>
            <a:r>
              <a:rPr lang="en-US" b="1" dirty="0" smtClean="0"/>
              <a:t>The Battles of Lexington and Concord – April 1775</a:t>
            </a:r>
          </a:p>
          <a:p>
            <a:pPr marL="114300" indent="0">
              <a:buNone/>
            </a:pPr>
            <a:r>
              <a:rPr lang="en-US" dirty="0"/>
              <a:t>	</a:t>
            </a:r>
            <a:r>
              <a:rPr lang="en-US" dirty="0" smtClean="0"/>
              <a:t>--colonial militias battle with British troops trying to take 		munitions from local militias</a:t>
            </a:r>
          </a:p>
          <a:p>
            <a:pPr marL="114300" indent="0">
              <a:buNone/>
            </a:pPr>
            <a:r>
              <a:rPr lang="en-US" dirty="0"/>
              <a:t>	</a:t>
            </a:r>
            <a:r>
              <a:rPr lang="en-US" dirty="0" smtClean="0"/>
              <a:t>--First shots of the war – ‘the shot heard round the world’</a:t>
            </a:r>
          </a:p>
          <a:p>
            <a:pPr marL="114300" indent="0">
              <a:buNone/>
            </a:pPr>
            <a:endParaRPr lang="en-US" dirty="0" smtClean="0"/>
          </a:p>
          <a:p>
            <a:pPr marL="114300" indent="0">
              <a:buNone/>
            </a:pPr>
            <a:r>
              <a:rPr lang="en-US" b="1" dirty="0" smtClean="0"/>
              <a:t>The Battle of Bunker Hill – June 1775</a:t>
            </a:r>
            <a:endParaRPr lang="en-US" b="1" dirty="0"/>
          </a:p>
          <a:p>
            <a:pPr marL="114300" indent="0">
              <a:buNone/>
            </a:pPr>
            <a:endParaRPr lang="en-US" dirty="0"/>
          </a:p>
          <a:p>
            <a:pPr marL="114300" indent="0">
              <a:buNone/>
            </a:pPr>
            <a:r>
              <a:rPr lang="en-US" b="1" dirty="0" smtClean="0"/>
              <a:t>The Olive Branch Petition – July 1775</a:t>
            </a:r>
          </a:p>
          <a:p>
            <a:pPr marL="114300" indent="0">
              <a:buNone/>
            </a:pPr>
            <a:r>
              <a:rPr lang="en-US" dirty="0"/>
              <a:t>	</a:t>
            </a:r>
            <a:r>
              <a:rPr lang="en-US" dirty="0" smtClean="0"/>
              <a:t>--Last-ditch effort to reconcile with the Crown</a:t>
            </a:r>
          </a:p>
          <a:p>
            <a:pPr marL="114300" indent="0">
              <a:buNone/>
            </a:pPr>
            <a:r>
              <a:rPr lang="en-US" dirty="0"/>
              <a:t>	</a:t>
            </a:r>
            <a:r>
              <a:rPr lang="en-US" dirty="0" smtClean="0"/>
              <a:t>--King George III reject it, declare the colonies in rebellion</a:t>
            </a:r>
            <a:endParaRPr lang="en-US" dirty="0"/>
          </a:p>
        </p:txBody>
      </p:sp>
    </p:spTree>
    <p:extLst>
      <p:ext uri="{BB962C8B-B14F-4D97-AF65-F5344CB8AC3E}">
        <p14:creationId xmlns:p14="http://schemas.microsoft.com/office/powerpoint/2010/main" val="29608761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The Declaration of Independence</a:t>
            </a:r>
            <a:endParaRPr lang="en-US" sz="4000" b="1" dirty="0"/>
          </a:p>
        </p:txBody>
      </p:sp>
      <p:sp>
        <p:nvSpPr>
          <p:cNvPr id="3" name="Content Placeholder 2"/>
          <p:cNvSpPr>
            <a:spLocks noGrp="1"/>
          </p:cNvSpPr>
          <p:nvPr>
            <p:ph idx="1"/>
          </p:nvPr>
        </p:nvSpPr>
        <p:spPr>
          <a:xfrm>
            <a:off x="0" y="1143000"/>
            <a:ext cx="8610600" cy="5257800"/>
          </a:xfrm>
        </p:spPr>
        <p:txBody>
          <a:bodyPr/>
          <a:lstStyle/>
          <a:p>
            <a:pPr marL="114300" indent="0">
              <a:buNone/>
            </a:pPr>
            <a:r>
              <a:rPr lang="en-US" b="1" dirty="0" smtClean="0"/>
              <a:t>2</a:t>
            </a:r>
            <a:r>
              <a:rPr lang="en-US" b="1" baseline="30000" dirty="0" smtClean="0"/>
              <a:t>nd</a:t>
            </a:r>
            <a:r>
              <a:rPr lang="en-US" b="1" dirty="0" smtClean="0"/>
              <a:t> Continental Congress convenes 1775</a:t>
            </a:r>
          </a:p>
          <a:p>
            <a:pPr marL="114300" indent="0">
              <a:buNone/>
            </a:pPr>
            <a:r>
              <a:rPr lang="en-US" dirty="0"/>
              <a:t>	</a:t>
            </a:r>
            <a:r>
              <a:rPr lang="en-US" dirty="0" smtClean="0"/>
              <a:t>--will be the government of the U.S. during the 				Revolutionary War</a:t>
            </a:r>
          </a:p>
          <a:p>
            <a:pPr marL="114300" indent="0">
              <a:buNone/>
            </a:pPr>
            <a:r>
              <a:rPr lang="en-US" dirty="0"/>
              <a:t>	</a:t>
            </a:r>
            <a:r>
              <a:rPr lang="en-US" dirty="0" smtClean="0"/>
              <a:t>--organizes army, hires Washington</a:t>
            </a:r>
          </a:p>
          <a:p>
            <a:pPr marL="114300" indent="0">
              <a:buNone/>
            </a:pPr>
            <a:r>
              <a:rPr lang="en-US" dirty="0"/>
              <a:t>	</a:t>
            </a:r>
            <a:r>
              <a:rPr lang="en-US" dirty="0" smtClean="0"/>
              <a:t>--organizes committee to write the Declaration of Independence</a:t>
            </a:r>
          </a:p>
          <a:p>
            <a:pPr marL="114300" indent="0">
              <a:buNone/>
            </a:pPr>
            <a:endParaRPr lang="en-US" dirty="0"/>
          </a:p>
          <a:p>
            <a:pPr marL="114300" indent="0">
              <a:buNone/>
            </a:pPr>
            <a:r>
              <a:rPr lang="en-US" b="1" dirty="0" smtClean="0"/>
              <a:t>The Declaration of Independence – July 1776 </a:t>
            </a:r>
          </a:p>
          <a:p>
            <a:pPr marL="114300" indent="0">
              <a:buNone/>
            </a:pPr>
            <a:r>
              <a:rPr lang="en-US" dirty="0"/>
              <a:t>	</a:t>
            </a:r>
            <a:r>
              <a:rPr lang="en-US" dirty="0" smtClean="0"/>
              <a:t>--Principles of government and liberty</a:t>
            </a:r>
          </a:p>
          <a:p>
            <a:pPr marL="114300" indent="0">
              <a:buNone/>
            </a:pPr>
            <a:r>
              <a:rPr lang="en-US" dirty="0"/>
              <a:t>	</a:t>
            </a:r>
            <a:r>
              <a:rPr lang="en-US" dirty="0" smtClean="0"/>
              <a:t>	1. Human equality                       2. Inalienable rights</a:t>
            </a:r>
          </a:p>
          <a:p>
            <a:pPr marL="114300" indent="0">
              <a:buNone/>
            </a:pPr>
            <a:r>
              <a:rPr lang="en-US" dirty="0"/>
              <a:t>	</a:t>
            </a:r>
            <a:r>
              <a:rPr lang="en-US" dirty="0" smtClean="0"/>
              <a:t>	3. Government by consent        4. The right of revolution</a:t>
            </a:r>
          </a:p>
          <a:p>
            <a:pPr marL="114300" indent="0">
              <a:buNone/>
            </a:pPr>
            <a:r>
              <a:rPr lang="en-US" dirty="0"/>
              <a:t>	</a:t>
            </a:r>
            <a:r>
              <a:rPr lang="en-US" dirty="0" smtClean="0"/>
              <a:t>--Declaration of sovereignty:  the war was now for </a:t>
            </a:r>
          </a:p>
          <a:p>
            <a:pPr marL="114300" indent="0">
              <a:buNone/>
            </a:pPr>
            <a:r>
              <a:rPr lang="en-US" dirty="0"/>
              <a:t>	</a:t>
            </a:r>
            <a:r>
              <a:rPr lang="en-US" dirty="0" smtClean="0"/>
              <a:t>	independence, not reconciliation</a:t>
            </a:r>
            <a:endParaRPr lang="en-US" dirty="0"/>
          </a:p>
        </p:txBody>
      </p:sp>
    </p:spTree>
    <p:extLst>
      <p:ext uri="{BB962C8B-B14F-4D97-AF65-F5344CB8AC3E}">
        <p14:creationId xmlns:p14="http://schemas.microsoft.com/office/powerpoint/2010/main" val="2040664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990600"/>
          </a:xfrm>
        </p:spPr>
        <p:txBody>
          <a:bodyPr/>
          <a:lstStyle/>
          <a:p>
            <a:r>
              <a:rPr lang="en-US" b="1" dirty="0" smtClean="0"/>
              <a:t>The War?</a:t>
            </a:r>
            <a:endParaRPr lang="en-US" b="1" dirty="0"/>
          </a:p>
        </p:txBody>
      </p:sp>
      <p:sp>
        <p:nvSpPr>
          <p:cNvPr id="3" name="Content Placeholder 2"/>
          <p:cNvSpPr>
            <a:spLocks noGrp="1"/>
          </p:cNvSpPr>
          <p:nvPr>
            <p:ph idx="1"/>
          </p:nvPr>
        </p:nvSpPr>
        <p:spPr>
          <a:xfrm>
            <a:off x="76200" y="838200"/>
            <a:ext cx="8305800" cy="5562600"/>
          </a:xfrm>
        </p:spPr>
        <p:txBody>
          <a:bodyPr>
            <a:normAutofit/>
          </a:bodyPr>
          <a:lstStyle/>
          <a:p>
            <a:r>
              <a:rPr lang="en-US" dirty="0" smtClean="0"/>
              <a:t>No need to know lots of battles – here are a few details:</a:t>
            </a:r>
          </a:p>
          <a:p>
            <a:pPr marL="114300" indent="0">
              <a:buNone/>
            </a:pPr>
            <a:r>
              <a:rPr lang="en-US" dirty="0"/>
              <a:t>	</a:t>
            </a:r>
            <a:r>
              <a:rPr lang="en-US" b="1" dirty="0" smtClean="0"/>
              <a:t>--Recruitment and retention of soldiers difficult</a:t>
            </a:r>
          </a:p>
          <a:p>
            <a:pPr marL="114300" indent="0">
              <a:buNone/>
            </a:pPr>
            <a:r>
              <a:rPr lang="en-US" dirty="0"/>
              <a:t>	</a:t>
            </a:r>
            <a:r>
              <a:rPr lang="en-US" dirty="0" smtClean="0"/>
              <a:t>	--Thomas Paine</a:t>
            </a:r>
          </a:p>
          <a:p>
            <a:pPr marL="114300" indent="0">
              <a:buNone/>
            </a:pPr>
            <a:r>
              <a:rPr lang="en-US" dirty="0"/>
              <a:t>	</a:t>
            </a:r>
            <a:r>
              <a:rPr lang="en-US" dirty="0" smtClean="0"/>
              <a:t>	--George Washington</a:t>
            </a:r>
          </a:p>
          <a:p>
            <a:pPr marL="114300" indent="0">
              <a:buNone/>
            </a:pPr>
            <a:r>
              <a:rPr lang="en-US" dirty="0"/>
              <a:t>	</a:t>
            </a:r>
            <a:r>
              <a:rPr lang="en-US" dirty="0" smtClean="0"/>
              <a:t>	--black soldiers</a:t>
            </a:r>
          </a:p>
          <a:p>
            <a:pPr marL="114300" indent="0">
              <a:buNone/>
            </a:pPr>
            <a:r>
              <a:rPr lang="en-US" dirty="0"/>
              <a:t>	</a:t>
            </a:r>
            <a:r>
              <a:rPr lang="en-US" b="1" dirty="0" smtClean="0"/>
              <a:t>--The Franco-American Alliance</a:t>
            </a:r>
          </a:p>
          <a:p>
            <a:pPr marL="114300" indent="0">
              <a:buNone/>
            </a:pPr>
            <a:r>
              <a:rPr lang="en-US" dirty="0" smtClean="0"/>
              <a:t>		--American victory in Saratoga (1778) helps Ben 			    Franklin convince the French to support the U.S.</a:t>
            </a:r>
          </a:p>
          <a:p>
            <a:pPr marL="114300" indent="0">
              <a:buNone/>
            </a:pPr>
            <a:r>
              <a:rPr lang="en-US" dirty="0"/>
              <a:t>	</a:t>
            </a:r>
            <a:r>
              <a:rPr lang="en-US" dirty="0" smtClean="0"/>
              <a:t>		--Moral, naval support critical!</a:t>
            </a:r>
          </a:p>
          <a:p>
            <a:pPr marL="114300" indent="0">
              <a:buNone/>
            </a:pPr>
            <a:r>
              <a:rPr lang="en-US" dirty="0"/>
              <a:t>	</a:t>
            </a:r>
            <a:r>
              <a:rPr lang="en-US" b="1" dirty="0" smtClean="0"/>
              <a:t>--The Treaty of Paris 1783 </a:t>
            </a:r>
          </a:p>
          <a:p>
            <a:pPr marL="114300" indent="0">
              <a:buNone/>
            </a:pPr>
            <a:r>
              <a:rPr lang="en-US" b="1" dirty="0"/>
              <a:t>	</a:t>
            </a:r>
            <a:r>
              <a:rPr lang="en-US" b="1" dirty="0" smtClean="0"/>
              <a:t>	</a:t>
            </a:r>
            <a:r>
              <a:rPr lang="en-US" dirty="0" smtClean="0"/>
              <a:t>--After Cornwallis surrenders to Washington at 			    Yorktown, Virginia in 1781, the British realize that 		    victory is not in sight, begin negotiating with the U.S.</a:t>
            </a:r>
          </a:p>
          <a:p>
            <a:pPr marL="114300" indent="0">
              <a:buNone/>
            </a:pPr>
            <a:r>
              <a:rPr lang="en-US" b="1" dirty="0"/>
              <a:t>	</a:t>
            </a:r>
            <a:r>
              <a:rPr lang="en-US" b="1" dirty="0" smtClean="0"/>
              <a:t>	</a:t>
            </a:r>
            <a:r>
              <a:rPr lang="en-US" dirty="0" smtClean="0"/>
              <a:t>--Treaty grants U.S. independence, territory</a:t>
            </a:r>
            <a:endParaRPr lang="en-US" b="1" dirty="0"/>
          </a:p>
        </p:txBody>
      </p:sp>
    </p:spTree>
    <p:extLst>
      <p:ext uri="{BB962C8B-B14F-4D97-AF65-F5344CB8AC3E}">
        <p14:creationId xmlns:p14="http://schemas.microsoft.com/office/powerpoint/2010/main" val="4105846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The Articles of Confederation</a:t>
            </a:r>
            <a:endParaRPr lang="en-US" b="1" dirty="0">
              <a:solidFill>
                <a:srgbClr val="C00000"/>
              </a:solidFill>
            </a:endParaRPr>
          </a:p>
        </p:txBody>
      </p:sp>
      <p:sp>
        <p:nvSpPr>
          <p:cNvPr id="3" name="Content Placeholder 2"/>
          <p:cNvSpPr>
            <a:spLocks noGrp="1"/>
          </p:cNvSpPr>
          <p:nvPr>
            <p:ph idx="1"/>
          </p:nvPr>
        </p:nvSpPr>
        <p:spPr>
          <a:xfrm>
            <a:off x="200465" y="1676401"/>
            <a:ext cx="8181535" cy="5029200"/>
          </a:xfrm>
        </p:spPr>
        <p:txBody>
          <a:bodyPr>
            <a:noAutofit/>
          </a:bodyPr>
          <a:lstStyle/>
          <a:p>
            <a:r>
              <a:rPr lang="en-US" sz="1800" dirty="0"/>
              <a:t>--The first constitution of our country!</a:t>
            </a:r>
          </a:p>
          <a:p>
            <a:r>
              <a:rPr lang="en-US" sz="1800" dirty="0"/>
              <a:t>--created by the 2</a:t>
            </a:r>
            <a:r>
              <a:rPr lang="en-US" sz="1800" baseline="30000" dirty="0"/>
              <a:t>nd</a:t>
            </a:r>
            <a:r>
              <a:rPr lang="en-US" sz="1800" dirty="0"/>
              <a:t> Continental Congress in 1777, it wasn’t ratified until 1781.</a:t>
            </a:r>
          </a:p>
          <a:p>
            <a:r>
              <a:rPr lang="en-US" sz="1800" dirty="0"/>
              <a:t>--created a </a:t>
            </a:r>
            <a:r>
              <a:rPr lang="en-US" sz="1800" b="1" dirty="0"/>
              <a:t>confederate government</a:t>
            </a:r>
            <a:r>
              <a:rPr lang="en-US" sz="1800" dirty="0"/>
              <a:t>, in which most of the power stayed with the states, and the national government was weak. </a:t>
            </a:r>
          </a:p>
          <a:p>
            <a:r>
              <a:rPr lang="en-US" sz="1800" dirty="0"/>
              <a:t>--</a:t>
            </a:r>
            <a:r>
              <a:rPr lang="en-US" sz="1800" b="1" dirty="0"/>
              <a:t>Weaknesses</a:t>
            </a:r>
            <a:r>
              <a:rPr lang="en-US" sz="1800" dirty="0"/>
              <a:t> of this constitution included the lack of a power to tax or regulate trade for the national government.</a:t>
            </a:r>
          </a:p>
          <a:p>
            <a:r>
              <a:rPr lang="en-US" sz="1800" dirty="0"/>
              <a:t>--The ineffectiveness of this government was highlighted by </a:t>
            </a:r>
            <a:r>
              <a:rPr lang="en-US" sz="1800" b="1" dirty="0"/>
              <a:t>Shays’ Rebellion</a:t>
            </a:r>
            <a:r>
              <a:rPr lang="en-US" sz="1800" dirty="0"/>
              <a:t>, when the national govt. couldn’t respond effectively to the farmers’ 1786 revolt in Massachusetts.</a:t>
            </a:r>
          </a:p>
          <a:p>
            <a:r>
              <a:rPr lang="en-US" sz="1800" dirty="0"/>
              <a:t>--The </a:t>
            </a:r>
            <a:r>
              <a:rPr lang="en-US" sz="1800" b="1" dirty="0"/>
              <a:t>only real success </a:t>
            </a:r>
            <a:r>
              <a:rPr lang="en-US" sz="1800" dirty="0"/>
              <a:t>of this government was the passage of the </a:t>
            </a:r>
            <a:r>
              <a:rPr lang="en-US" sz="1800" b="1" dirty="0"/>
              <a:t>Northwest Ordinance</a:t>
            </a:r>
            <a:r>
              <a:rPr lang="en-US" sz="1800" dirty="0"/>
              <a:t>, which provided a system for the creation of new territories and states, and therefore facilitated westward expansion.  </a:t>
            </a:r>
          </a:p>
        </p:txBody>
      </p:sp>
    </p:spTree>
    <p:extLst>
      <p:ext uri="{BB962C8B-B14F-4D97-AF65-F5344CB8AC3E}">
        <p14:creationId xmlns:p14="http://schemas.microsoft.com/office/powerpoint/2010/main" val="987889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A New Constitution</a:t>
            </a:r>
            <a:endParaRPr lang="en-US" b="1" dirty="0">
              <a:solidFill>
                <a:srgbClr val="002060"/>
              </a:solidFill>
            </a:endParaRPr>
          </a:p>
        </p:txBody>
      </p:sp>
      <p:sp>
        <p:nvSpPr>
          <p:cNvPr id="3" name="Content Placeholder 2"/>
          <p:cNvSpPr>
            <a:spLocks noGrp="1"/>
          </p:cNvSpPr>
          <p:nvPr>
            <p:ph idx="1"/>
          </p:nvPr>
        </p:nvSpPr>
        <p:spPr>
          <a:xfrm>
            <a:off x="1" y="1295400"/>
            <a:ext cx="8458200" cy="5333999"/>
          </a:xfrm>
        </p:spPr>
        <p:txBody>
          <a:bodyPr>
            <a:normAutofit fontScale="77500" lnSpcReduction="20000"/>
          </a:bodyPr>
          <a:lstStyle/>
          <a:p>
            <a:r>
              <a:rPr lang="en-US" dirty="0" smtClean="0"/>
              <a:t>--In 1787, the Constitutional Convention was convened in </a:t>
            </a:r>
            <a:r>
              <a:rPr lang="en-US" b="1" dirty="0" smtClean="0"/>
              <a:t>Philadelphia</a:t>
            </a:r>
            <a:r>
              <a:rPr lang="en-US" dirty="0" smtClean="0"/>
              <a:t> to revise the Articles of Confederation.  The delegates immediately decided to throw out the Articles and write a new constitution.</a:t>
            </a:r>
          </a:p>
          <a:p>
            <a:r>
              <a:rPr lang="en-US" dirty="0" smtClean="0"/>
              <a:t>--George Washington was chosen as the chairman, but </a:t>
            </a:r>
            <a:r>
              <a:rPr lang="en-US" b="1" dirty="0" smtClean="0"/>
              <a:t>James Madison </a:t>
            </a:r>
            <a:r>
              <a:rPr lang="en-US" dirty="0" smtClean="0"/>
              <a:t>became known as the ‘Father of the Constitution’.  His plan, the Virginia Plan, formed the basis of the new constitution.  </a:t>
            </a:r>
          </a:p>
          <a:p>
            <a:r>
              <a:rPr lang="en-US" dirty="0" smtClean="0"/>
              <a:t>--The large states favored the </a:t>
            </a:r>
            <a:r>
              <a:rPr lang="en-US" dirty="0"/>
              <a:t>V</a:t>
            </a:r>
            <a:r>
              <a:rPr lang="en-US" dirty="0" smtClean="0"/>
              <a:t>irginia Plan because it called for proportional representation in the Congress. The small states favored the New Jersey Plan because it favored equal representation.  The </a:t>
            </a:r>
            <a:r>
              <a:rPr lang="en-US" b="1" dirty="0" smtClean="0"/>
              <a:t>Great Compromise</a:t>
            </a:r>
            <a:r>
              <a:rPr lang="en-US" dirty="0" smtClean="0"/>
              <a:t> settled the conflict by including both in a bicameral Congress.</a:t>
            </a:r>
          </a:p>
          <a:p>
            <a:r>
              <a:rPr lang="en-US" dirty="0" smtClean="0"/>
              <a:t>--The proposed new government would be a </a:t>
            </a:r>
            <a:r>
              <a:rPr lang="en-US" b="1" dirty="0" smtClean="0"/>
              <a:t>federal government </a:t>
            </a:r>
            <a:r>
              <a:rPr lang="en-US" dirty="0" smtClean="0"/>
              <a:t>(shared power by state and national) and would give more power to the national government, especially the executive.  If also included, however, separation of powers and checks and balances, to limit the power that any one branch or individual might accumulate.</a:t>
            </a:r>
          </a:p>
          <a:p>
            <a:r>
              <a:rPr lang="en-US" dirty="0" smtClean="0"/>
              <a:t>--Many compromises were made on the issue of </a:t>
            </a:r>
            <a:r>
              <a:rPr lang="en-US" b="1" dirty="0" smtClean="0"/>
              <a:t>slavery</a:t>
            </a:r>
            <a:r>
              <a:rPr lang="en-US" dirty="0" smtClean="0"/>
              <a:t>, so that the southern states would agree to the plan.</a:t>
            </a:r>
          </a:p>
          <a:p>
            <a:r>
              <a:rPr lang="en-US" dirty="0" smtClean="0"/>
              <a:t>--The fight for ratification was fierce. The federalists supported the plan, and the ‘Federalist Papers’ helped to ease fears about this new plan.  The anti-federalists fought hard to defeat the plan, fearing it would create a too-powerful national government and violate liberties.  </a:t>
            </a:r>
            <a:r>
              <a:rPr lang="en-US" b="1" dirty="0" smtClean="0"/>
              <a:t>The constitution was narrowly ratified in 1788. </a:t>
            </a:r>
          </a:p>
          <a:p>
            <a:r>
              <a:rPr lang="en-US" dirty="0" smtClean="0"/>
              <a:t>  </a:t>
            </a:r>
            <a:endParaRPr lang="en-US" dirty="0"/>
          </a:p>
        </p:txBody>
      </p:sp>
    </p:spTree>
    <p:extLst>
      <p:ext uri="{BB962C8B-B14F-4D97-AF65-F5344CB8AC3E}">
        <p14:creationId xmlns:p14="http://schemas.microsoft.com/office/powerpoint/2010/main" val="3421604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The Washington Presidency</a:t>
            </a:r>
            <a:endParaRPr lang="en-US" b="1" dirty="0">
              <a:solidFill>
                <a:srgbClr val="C00000"/>
              </a:solidFill>
            </a:endParaRPr>
          </a:p>
        </p:txBody>
      </p:sp>
      <p:sp>
        <p:nvSpPr>
          <p:cNvPr id="3" name="Content Placeholder 2"/>
          <p:cNvSpPr>
            <a:spLocks noGrp="1"/>
          </p:cNvSpPr>
          <p:nvPr>
            <p:ph idx="1"/>
          </p:nvPr>
        </p:nvSpPr>
        <p:spPr/>
        <p:txBody>
          <a:bodyPr/>
          <a:lstStyle/>
          <a:p>
            <a:r>
              <a:rPr lang="en-US" dirty="0" smtClean="0"/>
              <a:t>--Elected unanimously in 1788 and again in 1792.</a:t>
            </a:r>
          </a:p>
          <a:p>
            <a:r>
              <a:rPr lang="en-US" dirty="0" smtClean="0"/>
              <a:t>--Set several </a:t>
            </a:r>
            <a:r>
              <a:rPr lang="en-US" b="1" dirty="0" smtClean="0"/>
              <a:t>precedents</a:t>
            </a:r>
            <a:r>
              <a:rPr lang="en-US" dirty="0" smtClean="0"/>
              <a:t> for the executive, including appointing a cabinet and only serving 2 terms.</a:t>
            </a:r>
          </a:p>
          <a:p>
            <a:r>
              <a:rPr lang="en-US" dirty="0" smtClean="0"/>
              <a:t>--Secretary of State Jefferson favored a weaker national government, but Secretary of the treasury Hamilton favored a stronger national government.  These two would lead factions that would become the nation’s first two political parties (p. 129):</a:t>
            </a:r>
          </a:p>
          <a:p>
            <a:pPr>
              <a:buFont typeface="Wingdings" panose="05000000000000000000" pitchFamily="2" charset="2"/>
              <a:buChar char="§"/>
            </a:pPr>
            <a:r>
              <a:rPr lang="en-US" dirty="0" smtClean="0"/>
              <a:t>the </a:t>
            </a:r>
            <a:r>
              <a:rPr lang="en-US" b="1" dirty="0" smtClean="0"/>
              <a:t>Federalists </a:t>
            </a:r>
            <a:r>
              <a:rPr lang="en-US" dirty="0" smtClean="0"/>
              <a:t>(Hamiltonians) – broad (loose) constructionists </a:t>
            </a:r>
            <a:endParaRPr lang="en-US" dirty="0"/>
          </a:p>
          <a:p>
            <a:pPr>
              <a:buFont typeface="Wingdings" panose="05000000000000000000" pitchFamily="2" charset="2"/>
              <a:buChar char="§"/>
            </a:pPr>
            <a:r>
              <a:rPr lang="en-US" dirty="0" smtClean="0"/>
              <a:t>the </a:t>
            </a:r>
            <a:r>
              <a:rPr lang="en-US" b="1" dirty="0" smtClean="0"/>
              <a:t>Republicans</a:t>
            </a:r>
            <a:r>
              <a:rPr lang="en-US" dirty="0" smtClean="0"/>
              <a:t> (</a:t>
            </a:r>
            <a:r>
              <a:rPr lang="en-US" dirty="0" err="1" smtClean="0"/>
              <a:t>Jeffersonians</a:t>
            </a:r>
            <a:r>
              <a:rPr lang="en-US" dirty="0" smtClean="0"/>
              <a:t>) – strict constructionists</a:t>
            </a:r>
          </a:p>
          <a:p>
            <a:pPr marL="0" indent="0">
              <a:buNone/>
            </a:pPr>
            <a:r>
              <a:rPr lang="en-US" dirty="0"/>
              <a:t>	</a:t>
            </a:r>
            <a:r>
              <a:rPr lang="en-US" dirty="0" smtClean="0"/>
              <a:t>-Example:  the National Bank – Hamilton thought it was ‘necessary and proper’, 	Jefferson believed that the Congress didn’t have the power to create a national bank. </a:t>
            </a:r>
            <a:endParaRPr lang="en-US" dirty="0"/>
          </a:p>
        </p:txBody>
      </p:sp>
    </p:spTree>
    <p:extLst>
      <p:ext uri="{BB962C8B-B14F-4D97-AF65-F5344CB8AC3E}">
        <p14:creationId xmlns:p14="http://schemas.microsoft.com/office/powerpoint/2010/main" val="3266256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The Washington </a:t>
            </a:r>
            <a:r>
              <a:rPr lang="en-US" b="1" dirty="0" smtClean="0">
                <a:solidFill>
                  <a:srgbClr val="C00000"/>
                </a:solidFill>
              </a:rPr>
              <a:t>Presidency (cont’d)</a:t>
            </a:r>
            <a:endParaRPr lang="en-US" b="1" dirty="0">
              <a:solidFill>
                <a:srgbClr val="C00000"/>
              </a:solidFill>
            </a:endParaRPr>
          </a:p>
        </p:txBody>
      </p:sp>
      <p:sp>
        <p:nvSpPr>
          <p:cNvPr id="3" name="Content Placeholder 2"/>
          <p:cNvSpPr>
            <a:spLocks noGrp="1"/>
          </p:cNvSpPr>
          <p:nvPr>
            <p:ph idx="1"/>
          </p:nvPr>
        </p:nvSpPr>
        <p:spPr>
          <a:xfrm>
            <a:off x="822961" y="1676400"/>
            <a:ext cx="7635240" cy="4800600"/>
          </a:xfrm>
        </p:spPr>
        <p:txBody>
          <a:bodyPr>
            <a:normAutofit/>
          </a:bodyPr>
          <a:lstStyle/>
          <a:p>
            <a:r>
              <a:rPr lang="en-US" b="1" dirty="0" smtClean="0"/>
              <a:t>Hamilton’s Economic Plan</a:t>
            </a:r>
          </a:p>
          <a:p>
            <a:pPr marL="150876" lvl="1" indent="0">
              <a:buNone/>
            </a:pPr>
            <a:r>
              <a:rPr lang="en-US" sz="1500" dirty="0"/>
              <a:t>	--Critical in getting the national on firm economic footing</a:t>
            </a:r>
          </a:p>
          <a:p>
            <a:pPr marL="150876" lvl="1" indent="0">
              <a:buNone/>
            </a:pPr>
            <a:r>
              <a:rPr lang="en-US" sz="1500" dirty="0"/>
              <a:t>		--assumption of debts by the national government – pay them off as a nation!</a:t>
            </a:r>
          </a:p>
          <a:p>
            <a:pPr marL="150876" lvl="1" indent="0">
              <a:buNone/>
            </a:pPr>
            <a:r>
              <a:rPr lang="en-US" sz="1500" dirty="0"/>
              <a:t>		--funding through excise taxes, tariffs</a:t>
            </a:r>
          </a:p>
          <a:p>
            <a:pPr marL="150876" lvl="1" indent="0">
              <a:buNone/>
            </a:pPr>
            <a:r>
              <a:rPr lang="en-US" sz="1500" dirty="0"/>
              <a:t>		--national bank</a:t>
            </a:r>
          </a:p>
          <a:p>
            <a:pPr marL="150876" lvl="1" indent="0">
              <a:buNone/>
            </a:pPr>
            <a:r>
              <a:rPr lang="en-US" sz="1500" dirty="0"/>
              <a:t>		--critics said that Hamilton favored the wealthy elite, business over farmers</a:t>
            </a:r>
          </a:p>
          <a:p>
            <a:pPr marL="150876" lvl="1" indent="0">
              <a:buNone/>
            </a:pPr>
            <a:r>
              <a:rPr lang="en-US" sz="1500" b="1" dirty="0"/>
              <a:t>Allies with France or Great Britain?</a:t>
            </a:r>
          </a:p>
          <a:p>
            <a:pPr marL="150876" lvl="1" indent="0">
              <a:buNone/>
            </a:pPr>
            <a:r>
              <a:rPr lang="en-US" sz="1500" dirty="0"/>
              <a:t>	--Washington remained neutral (Neutrality Proclamation), because he feared that choosing sides 	would draw the U.S. into a war, and the young nation was too weak to engage in a lengthy war.</a:t>
            </a:r>
          </a:p>
          <a:p>
            <a:pPr marL="150876" lvl="1" indent="0">
              <a:buNone/>
            </a:pPr>
            <a:r>
              <a:rPr lang="en-US" sz="1500" dirty="0"/>
              <a:t>		--Jay’s treaty with Great Britain:  avoided war, but too many concessions – unpopular!</a:t>
            </a:r>
          </a:p>
          <a:p>
            <a:pPr marL="150876" lvl="1" indent="0">
              <a:buNone/>
            </a:pPr>
            <a:r>
              <a:rPr lang="en-US" sz="1500" b="1" dirty="0"/>
              <a:t>Whiskey Rebellion </a:t>
            </a:r>
            <a:r>
              <a:rPr lang="en-US" sz="1500" dirty="0"/>
              <a:t>– stops farmer revolt in Pennsylvania with the army; asserts federal power</a:t>
            </a:r>
          </a:p>
          <a:p>
            <a:pPr marL="150876" lvl="1" indent="0">
              <a:buNone/>
            </a:pPr>
            <a:r>
              <a:rPr lang="en-US" sz="1500" b="1" dirty="0"/>
              <a:t>Pinckney’s treaty </a:t>
            </a:r>
            <a:r>
              <a:rPr lang="en-US" sz="1500" dirty="0"/>
              <a:t>– with Spain, opens up trade on the Mississippi River</a:t>
            </a:r>
          </a:p>
          <a:p>
            <a:pPr marL="150876" lvl="1" indent="0">
              <a:buNone/>
            </a:pPr>
            <a:r>
              <a:rPr lang="en-US" sz="1500" b="1" dirty="0"/>
              <a:t>Farewell Address </a:t>
            </a:r>
            <a:r>
              <a:rPr lang="en-US" sz="1500" dirty="0"/>
              <a:t>– call for neutrality and isolationism (‘avoid foreign entanglements’!)</a:t>
            </a:r>
          </a:p>
          <a:p>
            <a:pPr marL="150876" lvl="1" indent="0">
              <a:buNone/>
            </a:pPr>
            <a:endParaRPr lang="en-US" dirty="0" smtClean="0"/>
          </a:p>
        </p:txBody>
      </p:sp>
    </p:spTree>
    <p:extLst>
      <p:ext uri="{BB962C8B-B14F-4D97-AF65-F5344CB8AC3E}">
        <p14:creationId xmlns:p14="http://schemas.microsoft.com/office/powerpoint/2010/main" val="1363594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Republican Motherhood</a:t>
            </a:r>
            <a:endParaRPr lang="en-US" b="1" dirty="0">
              <a:solidFill>
                <a:srgbClr val="002060"/>
              </a:solidFill>
            </a:endParaRPr>
          </a:p>
        </p:txBody>
      </p:sp>
      <p:sp>
        <p:nvSpPr>
          <p:cNvPr id="3" name="Content Placeholder 2"/>
          <p:cNvSpPr>
            <a:spLocks noGrp="1"/>
          </p:cNvSpPr>
          <p:nvPr>
            <p:ph idx="1"/>
          </p:nvPr>
        </p:nvSpPr>
        <p:spPr/>
        <p:txBody>
          <a:bodyPr/>
          <a:lstStyle/>
          <a:p>
            <a:pPr marL="114300" indent="0">
              <a:buNone/>
            </a:pPr>
            <a:r>
              <a:rPr lang="en-US" dirty="0" smtClean="0"/>
              <a:t>--Women were excluded from political activity, but had an important role:  </a:t>
            </a:r>
            <a:r>
              <a:rPr lang="en-US" b="1" dirty="0" smtClean="0"/>
              <a:t>the teachers and producers of virtuous male citizens:</a:t>
            </a:r>
          </a:p>
          <a:p>
            <a:pPr marL="0" indent="0">
              <a:buNone/>
            </a:pPr>
            <a:r>
              <a:rPr lang="en-US" dirty="0"/>
              <a:t>	</a:t>
            </a:r>
            <a:r>
              <a:rPr lang="en-US" dirty="0" smtClean="0"/>
              <a:t>--Mothers would teach their sons to be virtuous citizens 			in public and in private</a:t>
            </a:r>
          </a:p>
          <a:p>
            <a:pPr marL="0" indent="0">
              <a:buNone/>
            </a:pPr>
            <a:r>
              <a:rPr lang="en-US" dirty="0"/>
              <a:t>	</a:t>
            </a:r>
            <a:r>
              <a:rPr lang="en-US" dirty="0" smtClean="0"/>
              <a:t>--Women would only entertain suitors who with good 			morals, thereby encouraging them</a:t>
            </a:r>
          </a:p>
          <a:p>
            <a:pPr marL="0" indent="0">
              <a:buNone/>
            </a:pPr>
            <a:endParaRPr lang="en-US" dirty="0" smtClean="0"/>
          </a:p>
          <a:p>
            <a:pPr marL="114300" indent="0">
              <a:buNone/>
            </a:pPr>
            <a:r>
              <a:rPr lang="en-US" dirty="0" smtClean="0"/>
              <a:t>--Even though women were given this important responsibility, their </a:t>
            </a:r>
            <a:r>
              <a:rPr lang="en-US" b="1" dirty="0" smtClean="0"/>
              <a:t>roles were still very limited </a:t>
            </a:r>
            <a:r>
              <a:rPr lang="en-US" dirty="0" smtClean="0"/>
              <a:t>politically (no voting rights) and educationally (schooling restricted to that which would help women be of service to husband and family)</a:t>
            </a:r>
            <a:endParaRPr lang="en-US" dirty="0"/>
          </a:p>
        </p:txBody>
      </p:sp>
    </p:spTree>
    <p:extLst>
      <p:ext uri="{BB962C8B-B14F-4D97-AF65-F5344CB8AC3E}">
        <p14:creationId xmlns:p14="http://schemas.microsoft.com/office/powerpoint/2010/main" val="1910399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066800"/>
          </a:xfrm>
        </p:spPr>
        <p:txBody>
          <a:bodyPr/>
          <a:lstStyle/>
          <a:p>
            <a:r>
              <a:rPr lang="en-US" b="1" dirty="0" smtClean="0">
                <a:solidFill>
                  <a:srgbClr val="C00000"/>
                </a:solidFill>
              </a:rPr>
              <a:t>The Adams Presidency</a:t>
            </a:r>
            <a:endParaRPr lang="en-US" b="1" dirty="0">
              <a:solidFill>
                <a:srgbClr val="C00000"/>
              </a:solidFill>
            </a:endParaRPr>
          </a:p>
        </p:txBody>
      </p:sp>
      <p:sp>
        <p:nvSpPr>
          <p:cNvPr id="3" name="Content Placeholder 2"/>
          <p:cNvSpPr>
            <a:spLocks noGrp="1"/>
          </p:cNvSpPr>
          <p:nvPr>
            <p:ph idx="1"/>
          </p:nvPr>
        </p:nvSpPr>
        <p:spPr>
          <a:xfrm>
            <a:off x="1" y="914400"/>
            <a:ext cx="8534400" cy="5791200"/>
          </a:xfrm>
        </p:spPr>
        <p:txBody>
          <a:bodyPr>
            <a:noAutofit/>
          </a:bodyPr>
          <a:lstStyle/>
          <a:p>
            <a:pPr marL="114300" indent="0">
              <a:buNone/>
            </a:pPr>
            <a:r>
              <a:rPr lang="en-US" sz="2400" dirty="0" smtClean="0"/>
              <a:t>--Elected in 1796, John Adams was also a </a:t>
            </a:r>
            <a:r>
              <a:rPr lang="en-US" sz="2400" b="1" dirty="0" smtClean="0"/>
              <a:t>Federalist</a:t>
            </a:r>
            <a:r>
              <a:rPr lang="en-US" sz="2400" dirty="0" smtClean="0"/>
              <a:t>, though not 	nearly as popular as Washington</a:t>
            </a:r>
          </a:p>
          <a:p>
            <a:pPr marL="114300" indent="0">
              <a:buNone/>
            </a:pPr>
            <a:r>
              <a:rPr lang="en-US" sz="2400" dirty="0" smtClean="0"/>
              <a:t>--Adams also believed that U.S. was too weak to fight a war, and 	needed to remain neutral</a:t>
            </a:r>
          </a:p>
          <a:p>
            <a:pPr marL="114300" indent="0">
              <a:buNone/>
            </a:pPr>
            <a:r>
              <a:rPr lang="en-US" sz="2400" dirty="0" smtClean="0"/>
              <a:t>--After </a:t>
            </a:r>
            <a:r>
              <a:rPr lang="en-US" sz="2400" b="1" dirty="0" smtClean="0"/>
              <a:t>Jay’s Treaty</a:t>
            </a:r>
            <a:r>
              <a:rPr lang="en-US" sz="2400" dirty="0" smtClean="0"/>
              <a:t>, the French began seizing U.S. ships, so the U.S. 	needed to negotiate a settlement with France to avoid war.</a:t>
            </a:r>
          </a:p>
          <a:p>
            <a:pPr marL="150876" lvl="1" indent="0">
              <a:buNone/>
            </a:pPr>
            <a:r>
              <a:rPr lang="en-US" sz="1800" dirty="0" smtClean="0"/>
              <a:t>      --</a:t>
            </a:r>
            <a:r>
              <a:rPr lang="en-US" sz="1800" dirty="0"/>
              <a:t>French negotiators demanded a bribe (the XYZ Affair), which turned many </a:t>
            </a:r>
            <a:r>
              <a:rPr lang="en-US" sz="1800" dirty="0" smtClean="0"/>
              <a:t>	Americans </a:t>
            </a:r>
            <a:r>
              <a:rPr lang="en-US" sz="1800" dirty="0"/>
              <a:t>against </a:t>
            </a:r>
            <a:r>
              <a:rPr lang="en-US" sz="1800" dirty="0" smtClean="0"/>
              <a:t>the </a:t>
            </a:r>
            <a:r>
              <a:rPr lang="en-US" sz="1800" dirty="0"/>
              <a:t>French </a:t>
            </a:r>
          </a:p>
          <a:p>
            <a:pPr marL="150876" lvl="1" indent="0">
              <a:buNone/>
            </a:pPr>
            <a:r>
              <a:rPr lang="en-US" sz="1800" dirty="0"/>
              <a:t> </a:t>
            </a:r>
            <a:r>
              <a:rPr lang="en-US" sz="1800" dirty="0" smtClean="0"/>
              <a:t>     --</a:t>
            </a:r>
            <a:r>
              <a:rPr lang="en-US" sz="1800" b="1" dirty="0"/>
              <a:t>Adams avoided war with the French</a:t>
            </a:r>
            <a:r>
              <a:rPr lang="en-US" sz="1800" dirty="0"/>
              <a:t>, but his popularity fell dramatically</a:t>
            </a:r>
          </a:p>
          <a:p>
            <a:pPr marL="150876" lvl="1" indent="0">
              <a:buNone/>
            </a:pPr>
            <a:r>
              <a:rPr lang="en-US" sz="2400" dirty="0" smtClean="0"/>
              <a:t>--</a:t>
            </a:r>
            <a:r>
              <a:rPr lang="en-US" sz="2400" dirty="0"/>
              <a:t>Low Point:  </a:t>
            </a:r>
            <a:r>
              <a:rPr lang="en-US" sz="2400" b="1" dirty="0"/>
              <a:t>The Alien and Sedition Acts</a:t>
            </a:r>
          </a:p>
          <a:p>
            <a:pPr marL="150876" lvl="1" indent="0">
              <a:buNone/>
            </a:pPr>
            <a:r>
              <a:rPr lang="en-US" sz="1500" dirty="0"/>
              <a:t>	</a:t>
            </a:r>
            <a:r>
              <a:rPr lang="en-US" sz="1800" dirty="0"/>
              <a:t>--Concerns about U.S. vulnerability to critics, foreign infiltration</a:t>
            </a:r>
          </a:p>
          <a:p>
            <a:pPr marL="150876" lvl="1" indent="0">
              <a:buNone/>
            </a:pPr>
            <a:r>
              <a:rPr lang="en-US" sz="1800" dirty="0"/>
              <a:t>	--allowed government to arrest anyone who criticized Federalist policies and </a:t>
            </a:r>
            <a:r>
              <a:rPr lang="en-US" sz="1800" dirty="0" smtClean="0"/>
              <a:t>			expel </a:t>
            </a:r>
            <a:r>
              <a:rPr lang="en-US" sz="1800" dirty="0"/>
              <a:t>foreigners </a:t>
            </a:r>
          </a:p>
          <a:p>
            <a:pPr marL="150876" lvl="1" indent="0">
              <a:buNone/>
            </a:pPr>
            <a:r>
              <a:rPr lang="en-US" sz="1800" dirty="0"/>
              <a:t>	--clear violations of the 1</a:t>
            </a:r>
            <a:r>
              <a:rPr lang="en-US" sz="1800" baseline="30000" dirty="0"/>
              <a:t>st</a:t>
            </a:r>
            <a:r>
              <a:rPr lang="en-US" sz="1800" dirty="0"/>
              <a:t> Amendment</a:t>
            </a:r>
          </a:p>
          <a:p>
            <a:pPr marL="150876" lvl="1" indent="0">
              <a:buNone/>
            </a:pPr>
            <a:r>
              <a:rPr lang="en-US" sz="1800" dirty="0"/>
              <a:t>	--Madison and Jefferson draft the </a:t>
            </a:r>
            <a:r>
              <a:rPr lang="en-US" sz="1800" b="1" dirty="0"/>
              <a:t>Virginia and Kentucky Resolutions</a:t>
            </a:r>
            <a:r>
              <a:rPr lang="en-US" sz="1800" dirty="0"/>
              <a:t>:  they </a:t>
            </a:r>
            <a:r>
              <a:rPr lang="en-US" sz="1800" dirty="0" smtClean="0"/>
              <a:t>			argue </a:t>
            </a:r>
            <a:r>
              <a:rPr lang="en-US" sz="1800" dirty="0"/>
              <a:t>that a state </a:t>
            </a:r>
            <a:r>
              <a:rPr lang="en-US" sz="1800" dirty="0" smtClean="0"/>
              <a:t>has </a:t>
            </a:r>
            <a:r>
              <a:rPr lang="en-US" sz="1800" dirty="0"/>
              <a:t>the </a:t>
            </a:r>
            <a:r>
              <a:rPr lang="en-US" sz="1800" dirty="0" smtClean="0"/>
              <a:t>power </a:t>
            </a:r>
            <a:r>
              <a:rPr lang="en-US" sz="1800" dirty="0"/>
              <a:t>to judge the constitutionality of a </a:t>
            </a:r>
            <a:r>
              <a:rPr lang="en-US" sz="1800" dirty="0" smtClean="0"/>
              <a:t>			federal </a:t>
            </a:r>
            <a:r>
              <a:rPr lang="en-US" sz="1800" dirty="0"/>
              <a:t>law and then reject (nullify) it.</a:t>
            </a:r>
          </a:p>
        </p:txBody>
      </p:sp>
    </p:spTree>
    <p:extLst>
      <p:ext uri="{BB962C8B-B14F-4D97-AF65-F5344CB8AC3E}">
        <p14:creationId xmlns:p14="http://schemas.microsoft.com/office/powerpoint/2010/main" val="1774450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Answer Question</a:t>
            </a:r>
            <a:endParaRPr lang="en-US" dirty="0"/>
          </a:p>
        </p:txBody>
      </p:sp>
      <p:sp>
        <p:nvSpPr>
          <p:cNvPr id="5" name="Content Placeholder 4"/>
          <p:cNvSpPr>
            <a:spLocks noGrp="1"/>
          </p:cNvSpPr>
          <p:nvPr>
            <p:ph idx="1"/>
          </p:nvPr>
        </p:nvSpPr>
        <p:spPr>
          <a:xfrm>
            <a:off x="228600" y="1600200"/>
            <a:ext cx="8229600" cy="4800600"/>
          </a:xfrm>
        </p:spPr>
        <p:txBody>
          <a:bodyPr/>
          <a:lstStyle/>
          <a:p>
            <a:r>
              <a:rPr lang="en-US" dirty="0" smtClean="0"/>
              <a:t>The mercantilist principles of the British Empire shaped the development of the American colonies.</a:t>
            </a:r>
          </a:p>
          <a:p>
            <a:endParaRPr lang="en-US" dirty="0" smtClean="0"/>
          </a:p>
          <a:p>
            <a:pPr marL="114300" indent="0">
              <a:buNone/>
            </a:pPr>
            <a:r>
              <a:rPr lang="en-US" dirty="0"/>
              <a:t>	</a:t>
            </a:r>
            <a:r>
              <a:rPr lang="en-US" dirty="0" smtClean="0"/>
              <a:t>a. Briefly describe the principle of mercantilism.</a:t>
            </a:r>
          </a:p>
          <a:p>
            <a:pPr marL="114300" indent="0">
              <a:buNone/>
            </a:pPr>
            <a:r>
              <a:rPr lang="en-US" dirty="0"/>
              <a:t>	</a:t>
            </a:r>
            <a:r>
              <a:rPr lang="en-US" dirty="0" smtClean="0"/>
              <a:t>b. Provide ONE piece of evidence that demonstrates how the 		British exercised mercantilism in their governance of 		the American colonies.</a:t>
            </a:r>
          </a:p>
          <a:p>
            <a:pPr marL="114300" indent="0">
              <a:buNone/>
            </a:pPr>
            <a:r>
              <a:rPr lang="en-US" dirty="0"/>
              <a:t>	</a:t>
            </a:r>
            <a:r>
              <a:rPr lang="en-US" dirty="0" smtClean="0"/>
              <a:t>c. Provide ONE example of a conflict that developed as a result 		of the British pursuit of mercantilism.</a:t>
            </a:r>
            <a:endParaRPr lang="en-US" dirty="0"/>
          </a:p>
        </p:txBody>
      </p:sp>
    </p:spTree>
    <p:extLst>
      <p:ext uri="{BB962C8B-B14F-4D97-AF65-F5344CB8AC3E}">
        <p14:creationId xmlns:p14="http://schemas.microsoft.com/office/powerpoint/2010/main" val="23949229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Answer Practice </a:t>
            </a:r>
            <a:endParaRPr lang="en-US" dirty="0"/>
          </a:p>
        </p:txBody>
      </p:sp>
      <p:sp>
        <p:nvSpPr>
          <p:cNvPr id="3" name="Content Placeholder 2"/>
          <p:cNvSpPr>
            <a:spLocks noGrp="1"/>
          </p:cNvSpPr>
          <p:nvPr>
            <p:ph idx="1"/>
          </p:nvPr>
        </p:nvSpPr>
        <p:spPr>
          <a:xfrm>
            <a:off x="457200" y="1219200"/>
            <a:ext cx="7848600" cy="5410200"/>
          </a:xfrm>
        </p:spPr>
        <p:txBody>
          <a:bodyPr>
            <a:normAutofit/>
          </a:bodyPr>
          <a:lstStyle/>
          <a:p>
            <a:r>
              <a:rPr lang="en-US" dirty="0" smtClean="0"/>
              <a:t>U.S. historians have proposed various events to mark the beginning of the American revolution.  </a:t>
            </a:r>
          </a:p>
          <a:p>
            <a:pPr marL="114300" indent="0">
              <a:buNone/>
            </a:pPr>
            <a:r>
              <a:rPr lang="en-US" dirty="0"/>
              <a:t>	</a:t>
            </a:r>
            <a:endParaRPr lang="en-US" dirty="0" smtClean="0"/>
          </a:p>
          <a:p>
            <a:pPr marL="114300" indent="0">
              <a:buNone/>
            </a:pPr>
            <a:r>
              <a:rPr lang="en-US" dirty="0" smtClean="0"/>
              <a:t>a. Choose ONE of the events listed below, and explain why your choice best represents the beginning of the American Revolution.  Provide at least one piece of evidence to support your explanation.</a:t>
            </a:r>
          </a:p>
          <a:p>
            <a:pPr marL="114300" indent="0">
              <a:buNone/>
            </a:pPr>
            <a:r>
              <a:rPr lang="en-US" dirty="0"/>
              <a:t>	</a:t>
            </a:r>
            <a:r>
              <a:rPr lang="en-US" dirty="0" smtClean="0"/>
              <a:t>-The passage of the Stamp Act</a:t>
            </a:r>
          </a:p>
          <a:p>
            <a:pPr marL="114300" indent="0">
              <a:buNone/>
            </a:pPr>
            <a:r>
              <a:rPr lang="en-US" dirty="0"/>
              <a:t>	</a:t>
            </a:r>
            <a:r>
              <a:rPr lang="en-US" dirty="0" smtClean="0"/>
              <a:t>-The 1</a:t>
            </a:r>
            <a:r>
              <a:rPr lang="en-US" baseline="30000" dirty="0" smtClean="0"/>
              <a:t>st</a:t>
            </a:r>
            <a:r>
              <a:rPr lang="en-US" dirty="0" smtClean="0"/>
              <a:t> Continental Congress</a:t>
            </a:r>
          </a:p>
          <a:p>
            <a:pPr marL="114300" indent="0">
              <a:buNone/>
            </a:pPr>
            <a:r>
              <a:rPr lang="en-US" dirty="0"/>
              <a:t>	</a:t>
            </a:r>
            <a:r>
              <a:rPr lang="en-US" dirty="0" smtClean="0"/>
              <a:t>-The Battle of Lexington and Concord</a:t>
            </a:r>
          </a:p>
          <a:p>
            <a:pPr marL="114300" indent="0">
              <a:buNone/>
            </a:pPr>
            <a:endParaRPr lang="en-US" dirty="0" smtClean="0"/>
          </a:p>
          <a:p>
            <a:pPr marL="114300" indent="0">
              <a:buNone/>
            </a:pPr>
            <a:r>
              <a:rPr lang="en-US" dirty="0" smtClean="0"/>
              <a:t>b. Contrast your choice against ONE of the other options, 	    demonstrating why that option is not as good as your 	 	    choice.  </a:t>
            </a:r>
          </a:p>
          <a:p>
            <a:pPr marL="114300" indent="0">
              <a:buNone/>
            </a:pPr>
            <a:endParaRPr lang="en-US" dirty="0"/>
          </a:p>
          <a:p>
            <a:pPr marL="114300" indent="0">
              <a:buNone/>
            </a:pPr>
            <a:endParaRPr lang="en-US" dirty="0"/>
          </a:p>
        </p:txBody>
      </p:sp>
    </p:spTree>
    <p:extLst>
      <p:ext uri="{BB962C8B-B14F-4D97-AF65-F5344CB8AC3E}">
        <p14:creationId xmlns:p14="http://schemas.microsoft.com/office/powerpoint/2010/main" val="20313941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Essay Practice</a:t>
            </a:r>
            <a:endParaRPr lang="en-US" dirty="0"/>
          </a:p>
        </p:txBody>
      </p:sp>
      <p:sp>
        <p:nvSpPr>
          <p:cNvPr id="3" name="Content Placeholder 2"/>
          <p:cNvSpPr>
            <a:spLocks noGrp="1"/>
          </p:cNvSpPr>
          <p:nvPr>
            <p:ph idx="1"/>
          </p:nvPr>
        </p:nvSpPr>
        <p:spPr>
          <a:xfrm>
            <a:off x="0" y="1600200"/>
            <a:ext cx="8458200" cy="4800600"/>
          </a:xfrm>
        </p:spPr>
        <p:txBody>
          <a:bodyPr>
            <a:normAutofit lnSpcReduction="10000"/>
          </a:bodyPr>
          <a:lstStyle/>
          <a:p>
            <a:endParaRPr lang="en-US" dirty="0" smtClean="0"/>
          </a:p>
          <a:p>
            <a:r>
              <a:rPr lang="en-US" sz="3200" dirty="0" smtClean="0"/>
              <a:t>Evaluate the extent to which the American Revolution was not a radical break with the past but was actually a conservative attempt to protect the status quo</a:t>
            </a:r>
            <a:r>
              <a:rPr lang="en-US" sz="3200" dirty="0" smtClean="0"/>
              <a:t>.</a:t>
            </a:r>
          </a:p>
          <a:p>
            <a:r>
              <a:rPr lang="en-US" sz="3200" dirty="0" smtClean="0"/>
              <a:t>Tip:  While studying this prompt, check out the Varying Viewpoints sections on pages 170-71 (‘Whose Revolution?) and on page 197 (‘The Constitution:  Revolutionary or Counterrevolutionary?’).</a:t>
            </a:r>
            <a:endParaRPr lang="en-US" sz="3200" dirty="0"/>
          </a:p>
        </p:txBody>
      </p:sp>
    </p:spTree>
    <p:extLst>
      <p:ext uri="{BB962C8B-B14F-4D97-AF65-F5344CB8AC3E}">
        <p14:creationId xmlns:p14="http://schemas.microsoft.com/office/powerpoint/2010/main" val="1217625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t>Warm-up Question:</a:t>
            </a:r>
            <a:endParaRPr lang="en-US" sz="4800" b="1" dirty="0"/>
          </a:p>
        </p:txBody>
      </p:sp>
      <p:sp>
        <p:nvSpPr>
          <p:cNvPr id="3" name="Content Placeholder 2"/>
          <p:cNvSpPr>
            <a:spLocks noGrp="1"/>
          </p:cNvSpPr>
          <p:nvPr>
            <p:ph idx="1"/>
          </p:nvPr>
        </p:nvSpPr>
        <p:spPr/>
        <p:txBody>
          <a:bodyPr/>
          <a:lstStyle/>
          <a:p>
            <a:endParaRPr lang="en-US" dirty="0" smtClean="0"/>
          </a:p>
          <a:p>
            <a:r>
              <a:rPr lang="en-US" sz="2800" dirty="0" smtClean="0"/>
              <a:t>What was the Albany Plan of Union?  Why was it important?  Was it successful?</a:t>
            </a:r>
            <a:endParaRPr lang="en-US" sz="2800" dirty="0"/>
          </a:p>
        </p:txBody>
      </p:sp>
    </p:spTree>
    <p:extLst>
      <p:ext uri="{BB962C8B-B14F-4D97-AF65-F5344CB8AC3E}">
        <p14:creationId xmlns:p14="http://schemas.microsoft.com/office/powerpoint/2010/main" val="3166107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Albany Plan of Union</a:t>
            </a:r>
            <a:endParaRPr lang="en-US" dirty="0"/>
          </a:p>
        </p:txBody>
      </p:sp>
      <p:sp>
        <p:nvSpPr>
          <p:cNvPr id="6" name="Content Placeholder 5"/>
          <p:cNvSpPr>
            <a:spLocks noGrp="1"/>
          </p:cNvSpPr>
          <p:nvPr>
            <p:ph idx="1"/>
          </p:nvPr>
        </p:nvSpPr>
        <p:spPr/>
        <p:txBody>
          <a:bodyPr>
            <a:normAutofit/>
          </a:bodyPr>
          <a:lstStyle/>
          <a:p>
            <a:r>
              <a:rPr lang="en-US" sz="2800" dirty="0" smtClean="0"/>
              <a:t>1754 -- Ben Franklin’s plan to unite the colonies for defense against Indian attacks, etc.</a:t>
            </a:r>
          </a:p>
          <a:p>
            <a:endParaRPr lang="en-US" sz="2800" dirty="0"/>
          </a:p>
          <a:p>
            <a:r>
              <a:rPr lang="en-US" sz="2800" dirty="0" smtClean="0"/>
              <a:t>Important because it was an early attempt of the colonize to unite and organize!</a:t>
            </a:r>
          </a:p>
          <a:p>
            <a:endParaRPr lang="en-US" sz="2800" dirty="0"/>
          </a:p>
          <a:p>
            <a:r>
              <a:rPr lang="en-US" sz="2800" dirty="0" smtClean="0"/>
              <a:t>The British reject this plan – don’t want the colonists to have their own permanent armed forces  . . .</a:t>
            </a:r>
            <a:endParaRPr lang="en-US" sz="2800" dirty="0"/>
          </a:p>
        </p:txBody>
      </p:sp>
    </p:spTree>
    <p:extLst>
      <p:ext uri="{BB962C8B-B14F-4D97-AF65-F5344CB8AC3E}">
        <p14:creationId xmlns:p14="http://schemas.microsoft.com/office/powerpoint/2010/main" val="2805535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AP US History Exam - Review</a:t>
            </a:r>
          </a:p>
        </p:txBody>
      </p:sp>
      <p:sp>
        <p:nvSpPr>
          <p:cNvPr id="5" name="Content Placeholder 4"/>
          <p:cNvSpPr>
            <a:spLocks noGrp="1"/>
          </p:cNvSpPr>
          <p:nvPr>
            <p:ph idx="1"/>
          </p:nvPr>
        </p:nvSpPr>
        <p:spPr/>
        <p:txBody>
          <a:bodyPr/>
          <a:lstStyle/>
          <a:p>
            <a:endParaRPr lang="en-US" sz="4000" b="1" dirty="0" smtClean="0"/>
          </a:p>
          <a:p>
            <a:r>
              <a:rPr lang="en-US" sz="4000" b="1" dirty="0" smtClean="0"/>
              <a:t>Ch</a:t>
            </a:r>
            <a:r>
              <a:rPr lang="en-US" sz="4000" b="1" dirty="0"/>
              <a:t>. </a:t>
            </a:r>
            <a:r>
              <a:rPr lang="en-US" sz="4000" b="1" dirty="0" smtClean="0"/>
              <a:t>7 (Period 3)</a:t>
            </a:r>
            <a:endParaRPr lang="en-US" sz="4000" b="1" dirty="0"/>
          </a:p>
          <a:p>
            <a:pPr marL="114300" indent="0">
              <a:buNone/>
            </a:pPr>
            <a:r>
              <a:rPr lang="en-US" dirty="0"/>
              <a:t>	</a:t>
            </a:r>
            <a:r>
              <a:rPr lang="en-US" sz="2400" dirty="0" smtClean="0"/>
              <a:t>Conflict and American Independence</a:t>
            </a:r>
            <a:endParaRPr lang="en-US" sz="2400" dirty="0"/>
          </a:p>
          <a:p>
            <a:pPr marL="114300" indent="0">
              <a:buNone/>
            </a:pPr>
            <a:r>
              <a:rPr lang="en-US" sz="2400" dirty="0"/>
              <a:t>	</a:t>
            </a:r>
            <a:r>
              <a:rPr lang="en-US" sz="2400" dirty="0" smtClean="0"/>
              <a:t>(1754-1800)</a:t>
            </a:r>
            <a:endParaRPr lang="en-US" sz="2400" dirty="0"/>
          </a:p>
          <a:p>
            <a:pPr marL="114300" indent="0">
              <a:buNone/>
            </a:pPr>
            <a:endParaRPr lang="en-US" dirty="0" smtClean="0"/>
          </a:p>
          <a:p>
            <a:pPr marL="114300" indent="0">
              <a:buNone/>
            </a:pPr>
            <a:endParaRPr lang="en-US" dirty="0"/>
          </a:p>
        </p:txBody>
      </p:sp>
    </p:spTree>
    <p:extLst>
      <p:ext uri="{BB962C8B-B14F-4D97-AF65-F5344CB8AC3E}">
        <p14:creationId xmlns:p14="http://schemas.microsoft.com/office/powerpoint/2010/main" val="34945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The Seven Years’ War</a:t>
            </a:r>
            <a:r>
              <a:rPr lang="en-US" sz="4000" dirty="0"/>
              <a:t>1754-1763</a:t>
            </a:r>
            <a:br>
              <a:rPr lang="en-US" sz="4000" dirty="0"/>
            </a:br>
            <a:r>
              <a:rPr lang="en-US" sz="2400" dirty="0" smtClean="0"/>
              <a:t>Known </a:t>
            </a:r>
            <a:r>
              <a:rPr lang="en-US" sz="2400" dirty="0"/>
              <a:t>in North America as the </a:t>
            </a:r>
            <a:r>
              <a:rPr lang="en-US" sz="2400" b="1" u="sng" dirty="0"/>
              <a:t>French and Indian War</a:t>
            </a:r>
            <a:r>
              <a:rPr lang="en-US" sz="2400" dirty="0"/>
              <a:t/>
            </a:r>
            <a:br>
              <a:rPr lang="en-US" sz="2400" dirty="0"/>
            </a:br>
            <a:r>
              <a:rPr lang="en-US" sz="2400" dirty="0" smtClean="0">
                <a:solidFill>
                  <a:srgbClr val="0070C0"/>
                </a:solidFill>
              </a:rPr>
              <a:t>The British are victorious – control most of North America</a:t>
            </a:r>
            <a:endParaRPr lang="en-US" sz="2400" dirty="0">
              <a:solidFill>
                <a:srgbClr val="0070C0"/>
              </a:solidFill>
            </a:endParaRPr>
          </a:p>
        </p:txBody>
      </p:sp>
      <p:sp>
        <p:nvSpPr>
          <p:cNvPr id="3" name="Content Placeholder 2"/>
          <p:cNvSpPr>
            <a:spLocks noGrp="1"/>
          </p:cNvSpPr>
          <p:nvPr>
            <p:ph sz="half" idx="1"/>
          </p:nvPr>
        </p:nvSpPr>
        <p:spPr>
          <a:xfrm>
            <a:off x="457200" y="1828800"/>
            <a:ext cx="3657600" cy="4495800"/>
          </a:xfrm>
        </p:spPr>
        <p:txBody>
          <a:bodyPr>
            <a:normAutofit fontScale="92500"/>
          </a:bodyPr>
          <a:lstStyle/>
          <a:p>
            <a:pPr marL="114300" indent="0">
              <a:buNone/>
            </a:pPr>
            <a:r>
              <a:rPr lang="en-US" b="1" dirty="0" smtClean="0"/>
              <a:t>Impact on American Colonists:</a:t>
            </a:r>
          </a:p>
          <a:p>
            <a:pPr marL="114300" indent="0">
              <a:buNone/>
            </a:pPr>
            <a:r>
              <a:rPr lang="en-US" dirty="0" smtClean="0"/>
              <a:t>-confidence</a:t>
            </a:r>
          </a:p>
          <a:p>
            <a:pPr marL="114300" indent="0">
              <a:buNone/>
            </a:pPr>
            <a:r>
              <a:rPr lang="en-US" dirty="0" smtClean="0"/>
              <a:t>-growing dislike of the British</a:t>
            </a:r>
          </a:p>
          <a:p>
            <a:pPr marL="114300" indent="0">
              <a:buNone/>
            </a:pPr>
            <a:r>
              <a:rPr lang="en-US" dirty="0" smtClean="0"/>
              <a:t>-threat of the French, Indians gone – Americans emboldened</a:t>
            </a:r>
            <a:endParaRPr lang="en-US" dirty="0"/>
          </a:p>
        </p:txBody>
      </p:sp>
      <p:sp>
        <p:nvSpPr>
          <p:cNvPr id="4" name="Content Placeholder 3"/>
          <p:cNvSpPr>
            <a:spLocks noGrp="1"/>
          </p:cNvSpPr>
          <p:nvPr>
            <p:ph sz="half" idx="2"/>
          </p:nvPr>
        </p:nvSpPr>
        <p:spPr>
          <a:xfrm>
            <a:off x="4419600" y="1828800"/>
            <a:ext cx="3657600" cy="4648200"/>
          </a:xfrm>
        </p:spPr>
        <p:txBody>
          <a:bodyPr>
            <a:normAutofit fontScale="92500"/>
          </a:bodyPr>
          <a:lstStyle/>
          <a:p>
            <a:pPr marL="114300" indent="0">
              <a:buNone/>
            </a:pPr>
            <a:r>
              <a:rPr lang="en-US" b="1" dirty="0" smtClean="0"/>
              <a:t>Impact on Great Britain:</a:t>
            </a:r>
          </a:p>
          <a:p>
            <a:pPr marL="114300" indent="0">
              <a:buNone/>
            </a:pPr>
            <a:r>
              <a:rPr lang="en-US" dirty="0" smtClean="0"/>
              <a:t>-Become dominant empire in North America</a:t>
            </a:r>
          </a:p>
          <a:p>
            <a:pPr marL="114300" indent="0">
              <a:buNone/>
            </a:pPr>
            <a:r>
              <a:rPr lang="en-US" dirty="0" smtClean="0"/>
              <a:t>-incur large debts from war:</a:t>
            </a:r>
          </a:p>
          <a:p>
            <a:pPr marL="114300" indent="0">
              <a:buNone/>
            </a:pPr>
            <a:r>
              <a:rPr lang="en-US" dirty="0" smtClean="0"/>
              <a:t>-begin taxing, controlling colonies to pay for cost of war </a:t>
            </a:r>
          </a:p>
          <a:p>
            <a:pPr marL="114300" indent="0">
              <a:buNone/>
            </a:pPr>
            <a:r>
              <a:rPr lang="en-US" b="1" dirty="0"/>
              <a:t>-</a:t>
            </a:r>
            <a:r>
              <a:rPr lang="en-US" b="1" dirty="0" smtClean="0"/>
              <a:t>Proclamation Act of 1763</a:t>
            </a:r>
          </a:p>
          <a:p>
            <a:pPr marL="114300" indent="0">
              <a:buNone/>
            </a:pPr>
            <a:endParaRPr lang="en-US" dirty="0"/>
          </a:p>
        </p:txBody>
      </p:sp>
    </p:spTree>
    <p:extLst>
      <p:ext uri="{BB962C8B-B14F-4D97-AF65-F5344CB8AC3E}">
        <p14:creationId xmlns:p14="http://schemas.microsoft.com/office/powerpoint/2010/main" val="3007438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Events Leading to the  Revolutionary War</a:t>
            </a:r>
            <a:endParaRPr lang="en-US" sz="4000" b="1" dirty="0"/>
          </a:p>
        </p:txBody>
      </p:sp>
      <p:sp>
        <p:nvSpPr>
          <p:cNvPr id="3" name="Content Placeholder 2"/>
          <p:cNvSpPr>
            <a:spLocks noGrp="1"/>
          </p:cNvSpPr>
          <p:nvPr>
            <p:ph idx="1"/>
          </p:nvPr>
        </p:nvSpPr>
        <p:spPr/>
        <p:txBody>
          <a:bodyPr>
            <a:normAutofit lnSpcReduction="10000"/>
          </a:bodyPr>
          <a:lstStyle/>
          <a:p>
            <a:pPr marL="114300" indent="0">
              <a:buNone/>
            </a:pPr>
            <a:r>
              <a:rPr lang="en-US" dirty="0" smtClean="0"/>
              <a:t>    </a:t>
            </a:r>
            <a:r>
              <a:rPr lang="en-US" sz="2000" b="1" dirty="0" smtClean="0"/>
              <a:t>Sugar Act 1764</a:t>
            </a:r>
          </a:p>
          <a:p>
            <a:pPr marL="411480" lvl="1" indent="0">
              <a:buNone/>
            </a:pPr>
            <a:r>
              <a:rPr lang="en-US" dirty="0" smtClean="0"/>
              <a:t>--taxes to pay for war</a:t>
            </a:r>
          </a:p>
          <a:p>
            <a:pPr marL="411480" lvl="1" indent="0">
              <a:buNone/>
            </a:pPr>
            <a:r>
              <a:rPr lang="en-US" dirty="0" smtClean="0"/>
              <a:t>--law to reduce smuggling</a:t>
            </a:r>
          </a:p>
          <a:p>
            <a:pPr marL="411480" lvl="1" indent="0">
              <a:buNone/>
            </a:pPr>
            <a:endParaRPr lang="en-US" dirty="0"/>
          </a:p>
          <a:p>
            <a:pPr marL="411480" lvl="1" indent="0">
              <a:buNone/>
            </a:pPr>
            <a:r>
              <a:rPr lang="en-US" b="1" dirty="0" smtClean="0"/>
              <a:t>Currency Act 1764</a:t>
            </a:r>
          </a:p>
          <a:p>
            <a:pPr marL="411480" lvl="1" indent="0">
              <a:buNone/>
            </a:pPr>
            <a:r>
              <a:rPr lang="en-US" dirty="0" smtClean="0"/>
              <a:t>--forbade the colonists from printing money</a:t>
            </a:r>
          </a:p>
          <a:p>
            <a:pPr marL="411480" lvl="1" indent="0">
              <a:buNone/>
            </a:pPr>
            <a:r>
              <a:rPr lang="en-US" dirty="0" smtClean="0"/>
              <a:t>--caused economic hardships, tight money supply</a:t>
            </a:r>
          </a:p>
          <a:p>
            <a:pPr marL="411480" lvl="1" indent="0">
              <a:buNone/>
            </a:pPr>
            <a:endParaRPr lang="en-US" dirty="0"/>
          </a:p>
          <a:p>
            <a:pPr marL="411480" lvl="1" indent="0">
              <a:buNone/>
            </a:pPr>
            <a:r>
              <a:rPr lang="en-US" b="1" dirty="0" smtClean="0"/>
              <a:t>The Stamp Act 1765</a:t>
            </a:r>
          </a:p>
          <a:p>
            <a:pPr marL="411480" lvl="1" indent="0">
              <a:buNone/>
            </a:pPr>
            <a:r>
              <a:rPr lang="en-US" dirty="0" smtClean="0"/>
              <a:t>--tax on printed materials</a:t>
            </a:r>
          </a:p>
          <a:p>
            <a:pPr marL="411480" lvl="1" indent="0">
              <a:buNone/>
            </a:pPr>
            <a:r>
              <a:rPr lang="en-US" dirty="0" smtClean="0"/>
              <a:t>--opposition to ‘taxation without representation’ grows . . .</a:t>
            </a:r>
          </a:p>
          <a:p>
            <a:pPr marL="411480" lvl="1" indent="0">
              <a:buNone/>
            </a:pPr>
            <a:r>
              <a:rPr lang="en-US" dirty="0"/>
              <a:t>	</a:t>
            </a:r>
            <a:r>
              <a:rPr lang="en-US" dirty="0" smtClean="0"/>
              <a:t>--The Stamp Act Congress         --The Sons of Liberty</a:t>
            </a:r>
          </a:p>
          <a:p>
            <a:pPr marL="411480" lvl="1" indent="0">
              <a:buNone/>
            </a:pPr>
            <a:r>
              <a:rPr lang="en-US" dirty="0"/>
              <a:t>	</a:t>
            </a:r>
            <a:r>
              <a:rPr lang="en-US" dirty="0" smtClean="0"/>
              <a:t>--non-compliance/boycotts</a:t>
            </a:r>
          </a:p>
          <a:p>
            <a:pPr marL="411480" lvl="1" indent="0">
              <a:buNone/>
            </a:pPr>
            <a:r>
              <a:rPr lang="en-US" dirty="0" smtClean="0"/>
              <a:t>	--leads to repeal!</a:t>
            </a:r>
            <a:endParaRPr lang="en-US" dirty="0"/>
          </a:p>
          <a:p>
            <a:pPr marL="411480" lvl="1" indent="0">
              <a:buNone/>
            </a:pPr>
            <a:endParaRPr lang="en-US" dirty="0"/>
          </a:p>
        </p:txBody>
      </p:sp>
    </p:spTree>
    <p:extLst>
      <p:ext uri="{BB962C8B-B14F-4D97-AF65-F5344CB8AC3E}">
        <p14:creationId xmlns:p14="http://schemas.microsoft.com/office/powerpoint/2010/main" val="2117633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Events Leading to War</a:t>
            </a:r>
            <a:endParaRPr lang="en-US" dirty="0"/>
          </a:p>
        </p:txBody>
      </p:sp>
      <p:sp>
        <p:nvSpPr>
          <p:cNvPr id="3" name="Content Placeholder 2"/>
          <p:cNvSpPr>
            <a:spLocks noGrp="1"/>
          </p:cNvSpPr>
          <p:nvPr>
            <p:ph idx="1"/>
          </p:nvPr>
        </p:nvSpPr>
        <p:spPr/>
        <p:txBody>
          <a:bodyPr>
            <a:normAutofit fontScale="92500" lnSpcReduction="20000"/>
          </a:bodyPr>
          <a:lstStyle/>
          <a:p>
            <a:pPr marL="114300" indent="0">
              <a:buNone/>
            </a:pPr>
            <a:r>
              <a:rPr lang="en-US" b="1" dirty="0" smtClean="0"/>
              <a:t>The Declaratory Act 1766</a:t>
            </a:r>
          </a:p>
          <a:p>
            <a:pPr marL="114300" indent="0">
              <a:buNone/>
            </a:pPr>
            <a:r>
              <a:rPr lang="en-US" dirty="0"/>
              <a:t>	</a:t>
            </a:r>
            <a:r>
              <a:rPr lang="en-US" dirty="0" smtClean="0"/>
              <a:t>--British repeal the Stamp Act, but ‘declare’ the right to 			impose taxes on the colonists</a:t>
            </a:r>
          </a:p>
          <a:p>
            <a:pPr marL="114300" indent="0">
              <a:buNone/>
            </a:pPr>
            <a:endParaRPr lang="en-US" dirty="0"/>
          </a:p>
          <a:p>
            <a:pPr marL="114300" indent="0">
              <a:buNone/>
            </a:pPr>
            <a:r>
              <a:rPr lang="en-US" b="1" dirty="0" smtClean="0"/>
              <a:t>The Townshend Acts 1767</a:t>
            </a:r>
          </a:p>
          <a:p>
            <a:pPr marL="114300" indent="0">
              <a:buNone/>
            </a:pPr>
            <a:r>
              <a:rPr lang="en-US" dirty="0"/>
              <a:t>	</a:t>
            </a:r>
            <a:r>
              <a:rPr lang="en-US" dirty="0" smtClean="0"/>
              <a:t>--’hidden’ taxes on a variety of imports</a:t>
            </a:r>
          </a:p>
          <a:p>
            <a:pPr marL="114300" indent="0">
              <a:buNone/>
            </a:pPr>
            <a:r>
              <a:rPr lang="en-US" dirty="0"/>
              <a:t>	</a:t>
            </a:r>
            <a:r>
              <a:rPr lang="en-US" dirty="0" smtClean="0"/>
              <a:t>--colonists don’t buy it – more boycotts . . .</a:t>
            </a:r>
          </a:p>
          <a:p>
            <a:pPr marL="114300" indent="0">
              <a:buNone/>
            </a:pPr>
            <a:endParaRPr lang="en-US" dirty="0"/>
          </a:p>
          <a:p>
            <a:pPr marL="114300" indent="0">
              <a:buNone/>
            </a:pPr>
            <a:r>
              <a:rPr lang="en-US" b="1" dirty="0" smtClean="0"/>
              <a:t>The Boston Massacre 1770</a:t>
            </a:r>
          </a:p>
          <a:p>
            <a:pPr marL="114300" indent="0">
              <a:buNone/>
            </a:pPr>
            <a:r>
              <a:rPr lang="en-US" dirty="0"/>
              <a:t>	</a:t>
            </a:r>
            <a:r>
              <a:rPr lang="en-US" dirty="0" smtClean="0"/>
              <a:t>--5 colonists killed during mob protest at British customs 			house</a:t>
            </a:r>
          </a:p>
          <a:p>
            <a:pPr marL="114300" indent="0">
              <a:buNone/>
            </a:pPr>
            <a:r>
              <a:rPr lang="en-US" dirty="0"/>
              <a:t>	</a:t>
            </a:r>
            <a:r>
              <a:rPr lang="en-US" dirty="0" smtClean="0"/>
              <a:t>--Samuel Adams, Sons of Liberty use it as propaganda to 			urge revolution . . .</a:t>
            </a:r>
          </a:p>
          <a:p>
            <a:pPr marL="114300" indent="0">
              <a:buNone/>
            </a:pPr>
            <a:r>
              <a:rPr lang="en-US" dirty="0"/>
              <a:t>	</a:t>
            </a:r>
            <a:r>
              <a:rPr lang="en-US" dirty="0" smtClean="0"/>
              <a:t>--a brief calming of tensions, but the </a:t>
            </a:r>
            <a:r>
              <a:rPr lang="en-US" dirty="0" err="1" smtClean="0"/>
              <a:t>colnists</a:t>
            </a:r>
            <a:r>
              <a:rPr lang="en-US" dirty="0" smtClean="0"/>
              <a:t> organize the 			</a:t>
            </a:r>
            <a:r>
              <a:rPr lang="en-US" b="1" dirty="0" smtClean="0"/>
              <a:t>Committees of Correspondence </a:t>
            </a:r>
            <a:r>
              <a:rPr lang="en-US" dirty="0" smtClean="0"/>
              <a:t>two years later . . . </a:t>
            </a:r>
            <a:endParaRPr lang="en-US" dirty="0"/>
          </a:p>
        </p:txBody>
      </p:sp>
    </p:spTree>
    <p:extLst>
      <p:ext uri="{BB962C8B-B14F-4D97-AF65-F5344CB8AC3E}">
        <p14:creationId xmlns:p14="http://schemas.microsoft.com/office/powerpoint/2010/main" val="892116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Events Leading to War</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b="1" dirty="0" smtClean="0"/>
              <a:t>The Tea Act 1773</a:t>
            </a:r>
          </a:p>
          <a:p>
            <a:pPr marL="114300" indent="0">
              <a:buNone/>
            </a:pPr>
            <a:r>
              <a:rPr lang="en-US" dirty="0" smtClean="0"/>
              <a:t>	--Lowered the price of tea, but still included a tax, and 			gave the British East India Tea Company a 			monopoly in the colonies</a:t>
            </a:r>
          </a:p>
          <a:p>
            <a:pPr marL="114300" indent="0">
              <a:buNone/>
            </a:pPr>
            <a:endParaRPr lang="en-US" dirty="0"/>
          </a:p>
          <a:p>
            <a:pPr marL="114300" indent="0">
              <a:buNone/>
            </a:pPr>
            <a:r>
              <a:rPr lang="en-US" b="1" dirty="0" smtClean="0"/>
              <a:t>The Boston Tea Party 1773</a:t>
            </a:r>
          </a:p>
          <a:p>
            <a:pPr marL="114300" indent="0">
              <a:buNone/>
            </a:pPr>
            <a:r>
              <a:rPr lang="en-US" dirty="0"/>
              <a:t>	</a:t>
            </a:r>
            <a:r>
              <a:rPr lang="en-US" dirty="0" smtClean="0"/>
              <a:t>--Sons of Liberty dumped British tea in Boston Harbor</a:t>
            </a:r>
          </a:p>
          <a:p>
            <a:pPr marL="114300" indent="0">
              <a:buNone/>
            </a:pPr>
            <a:r>
              <a:rPr lang="en-US" dirty="0"/>
              <a:t>	</a:t>
            </a:r>
          </a:p>
          <a:p>
            <a:pPr marL="114300" indent="0">
              <a:buNone/>
            </a:pPr>
            <a:r>
              <a:rPr lang="en-US" b="1" dirty="0" smtClean="0"/>
              <a:t>The (Coercive) Intolerable Acts  1774</a:t>
            </a:r>
          </a:p>
          <a:p>
            <a:pPr marL="114300" indent="0">
              <a:buNone/>
            </a:pPr>
            <a:r>
              <a:rPr lang="en-US" dirty="0"/>
              <a:t>	</a:t>
            </a:r>
            <a:r>
              <a:rPr lang="en-US" dirty="0" smtClean="0"/>
              <a:t>--restricted trade in Boston Harbor</a:t>
            </a:r>
          </a:p>
          <a:p>
            <a:pPr marL="114300" indent="0">
              <a:buNone/>
            </a:pPr>
            <a:r>
              <a:rPr lang="en-US" dirty="0"/>
              <a:t>	</a:t>
            </a:r>
            <a:r>
              <a:rPr lang="en-US" dirty="0" smtClean="0"/>
              <a:t>--tightened control of Massachusetts gov’t. (martial law?)</a:t>
            </a:r>
          </a:p>
          <a:p>
            <a:pPr marL="114300" indent="0">
              <a:buNone/>
            </a:pPr>
            <a:r>
              <a:rPr lang="en-US" dirty="0"/>
              <a:t>	</a:t>
            </a:r>
            <a:r>
              <a:rPr lang="en-US" dirty="0" smtClean="0"/>
              <a:t>--meant to set example, separate ‘radicals’ from the rest 		of the colonies</a:t>
            </a:r>
          </a:p>
        </p:txBody>
      </p:sp>
    </p:spTree>
    <p:extLst>
      <p:ext uri="{BB962C8B-B14F-4D97-AF65-F5344CB8AC3E}">
        <p14:creationId xmlns:p14="http://schemas.microsoft.com/office/powerpoint/2010/main" val="4090561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1772</TotalTime>
  <Words>938</Words>
  <Application>Microsoft Office PowerPoint</Application>
  <PresentationFormat>On-screen Show (4:3)</PresentationFormat>
  <Paragraphs>179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Adjacency</vt:lpstr>
      <vt:lpstr>Good Morning!</vt:lpstr>
      <vt:lpstr>Short Answer Question</vt:lpstr>
      <vt:lpstr>Warm-up Question:</vt:lpstr>
      <vt:lpstr>The Albany Plan of Union</vt:lpstr>
      <vt:lpstr>AP US History Exam - Review</vt:lpstr>
      <vt:lpstr>The Seven Years’ War1754-1763 Known in North America as the French and Indian War The British are victorious – control most of North America</vt:lpstr>
      <vt:lpstr>Events Leading to the  Revolutionary War</vt:lpstr>
      <vt:lpstr>Events Leading to War</vt:lpstr>
      <vt:lpstr>Events Leading to War</vt:lpstr>
      <vt:lpstr>Events Leading to War</vt:lpstr>
      <vt:lpstr>The Start of the War</vt:lpstr>
      <vt:lpstr>The Declaration of Independence</vt:lpstr>
      <vt:lpstr>The War?</vt:lpstr>
      <vt:lpstr>The Articles of Confederation</vt:lpstr>
      <vt:lpstr>A New Constitution</vt:lpstr>
      <vt:lpstr>The Washington Presidency</vt:lpstr>
      <vt:lpstr>The Washington Presidency (cont’d)</vt:lpstr>
      <vt:lpstr>Republican Motherhood</vt:lpstr>
      <vt:lpstr>The Adams Presidency</vt:lpstr>
      <vt:lpstr>Short Answer Practice </vt:lpstr>
      <vt:lpstr>Long Essay Practice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US History Exam - Review</dc:title>
  <dc:creator>Owner</dc:creator>
  <cp:lastModifiedBy>Owner</cp:lastModifiedBy>
  <cp:revision>29</cp:revision>
  <dcterms:created xsi:type="dcterms:W3CDTF">2015-04-29T11:59:07Z</dcterms:created>
  <dcterms:modified xsi:type="dcterms:W3CDTF">2020-03-24T15:10:08Z</dcterms:modified>
</cp:coreProperties>
</file>