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 id="271" r:id="rId10"/>
    <p:sldId id="270" r:id="rId11"/>
    <p:sldId id="269" r:id="rId12"/>
    <p:sldId id="266" r:id="rId13"/>
    <p:sldId id="267" r:id="rId14"/>
    <p:sldId id="268" r:id="rId15"/>
    <p:sldId id="273" r:id="rId16"/>
    <p:sldId id="272" r:id="rId17"/>
    <p:sldId id="275" r:id="rId18"/>
    <p:sldId id="279" r:id="rId19"/>
    <p:sldId id="280" r:id="rId20"/>
    <p:sldId id="281" r:id="rId21"/>
    <p:sldId id="283" r:id="rId22"/>
    <p:sldId id="284" r:id="rId23"/>
    <p:sldId id="287" r:id="rId24"/>
    <p:sldId id="28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4660"/>
  </p:normalViewPr>
  <p:slideViewPr>
    <p:cSldViewPr>
      <p:cViewPr varScale="1">
        <p:scale>
          <a:sx n="64" d="100"/>
          <a:sy n="64" d="100"/>
        </p:scale>
        <p:origin x="136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71BFA1-E925-47CB-8109-8987D18D508D}"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9B34-149D-45D2-BB51-B608575C31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1BFA1-E925-47CB-8109-8987D18D508D}"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9B34-149D-45D2-BB51-B608575C31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1BFA1-E925-47CB-8109-8987D18D508D}"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9B34-149D-45D2-BB51-B608575C31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1BFA1-E925-47CB-8109-8987D18D508D}"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9B34-149D-45D2-BB51-B608575C31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1BFA1-E925-47CB-8109-8987D18D508D}"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9B34-149D-45D2-BB51-B608575C31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71BFA1-E925-47CB-8109-8987D18D508D}"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C9B34-149D-45D2-BB51-B608575C31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71BFA1-E925-47CB-8109-8987D18D508D}" type="datetimeFigureOut">
              <a:rPr lang="en-US" smtClean="0"/>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AC9B34-149D-45D2-BB51-B608575C31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71BFA1-E925-47CB-8109-8987D18D508D}"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AC9B34-149D-45D2-BB51-B608575C31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1BFA1-E925-47CB-8109-8987D18D508D}" type="datetimeFigureOut">
              <a:rPr lang="en-US" smtClean="0"/>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AC9B34-149D-45D2-BB51-B608575C31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1BFA1-E925-47CB-8109-8987D18D508D}"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C9B34-149D-45D2-BB51-B608575C312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071BFA1-E925-47CB-8109-8987D18D508D}" type="datetimeFigureOut">
              <a:rPr lang="en-US" smtClean="0"/>
              <a:t>5/3/2019</a:t>
            </a:fld>
            <a:endParaRPr lang="en-US"/>
          </a:p>
        </p:txBody>
      </p:sp>
      <p:sp>
        <p:nvSpPr>
          <p:cNvPr id="9" name="Slide Number Placeholder 8"/>
          <p:cNvSpPr>
            <a:spLocks noGrp="1"/>
          </p:cNvSpPr>
          <p:nvPr>
            <p:ph type="sldNum" sz="quarter" idx="11"/>
          </p:nvPr>
        </p:nvSpPr>
        <p:spPr/>
        <p:txBody>
          <a:bodyPr/>
          <a:lstStyle/>
          <a:p>
            <a:fld id="{27AC9B34-149D-45D2-BB51-B608575C312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7AC9B34-149D-45D2-BB51-B608575C312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071BFA1-E925-47CB-8109-8987D18D508D}" type="datetimeFigureOut">
              <a:rPr lang="en-US" smtClean="0"/>
              <a:t>5/3/2019</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C00000"/>
                </a:solidFill>
              </a:rPr>
              <a:t>AP US History Exam - Review</a:t>
            </a:r>
          </a:p>
        </p:txBody>
      </p:sp>
      <p:sp>
        <p:nvSpPr>
          <p:cNvPr id="5" name="Content Placeholder 4"/>
          <p:cNvSpPr>
            <a:spLocks noGrp="1"/>
          </p:cNvSpPr>
          <p:nvPr>
            <p:ph idx="1"/>
          </p:nvPr>
        </p:nvSpPr>
        <p:spPr/>
        <p:txBody>
          <a:bodyPr>
            <a:normAutofit/>
          </a:bodyPr>
          <a:lstStyle/>
          <a:p>
            <a:endParaRPr lang="en-US" sz="4000" b="1" dirty="0"/>
          </a:p>
          <a:p>
            <a:r>
              <a:rPr lang="en-US" sz="4000" b="1" dirty="0"/>
              <a:t>Ch. </a:t>
            </a:r>
            <a:r>
              <a:rPr lang="en-US" sz="4000" b="1" dirty="0" smtClean="0"/>
              <a:t>10</a:t>
            </a:r>
            <a:endParaRPr lang="en-US" sz="4000" b="1" dirty="0"/>
          </a:p>
          <a:p>
            <a:pPr marL="114300" indent="0">
              <a:buNone/>
            </a:pPr>
            <a:r>
              <a:rPr lang="en-US" dirty="0"/>
              <a:t>	</a:t>
            </a:r>
            <a:r>
              <a:rPr lang="en-US" sz="3600" dirty="0" smtClean="0">
                <a:solidFill>
                  <a:srgbClr val="002060"/>
                </a:solidFill>
              </a:rPr>
              <a:t>The Industrial Revolution</a:t>
            </a:r>
            <a:endParaRPr lang="en-US" sz="3600" dirty="0">
              <a:solidFill>
                <a:srgbClr val="002060"/>
              </a:solidFill>
            </a:endParaRPr>
          </a:p>
          <a:p>
            <a:pPr marL="114300" indent="0">
              <a:buNone/>
            </a:pPr>
            <a:r>
              <a:rPr lang="en-US" sz="3600" dirty="0">
                <a:solidFill>
                  <a:srgbClr val="002060"/>
                </a:solidFill>
              </a:rPr>
              <a:t>	</a:t>
            </a:r>
            <a:r>
              <a:rPr lang="en-US" sz="3600" dirty="0" smtClean="0">
                <a:solidFill>
                  <a:srgbClr val="002060"/>
                </a:solidFill>
              </a:rPr>
              <a:t>(1865-1898)</a:t>
            </a:r>
            <a:endParaRPr lang="en-US" sz="3600" dirty="0">
              <a:solidFill>
                <a:srgbClr val="002060"/>
              </a:solidFill>
            </a:endParaRPr>
          </a:p>
          <a:p>
            <a:pPr marL="114300" indent="0">
              <a:buNone/>
            </a:pPr>
            <a:endParaRPr lang="en-US" dirty="0" smtClean="0"/>
          </a:p>
          <a:p>
            <a:pPr marL="114300" indent="0">
              <a:buNone/>
            </a:pPr>
            <a:r>
              <a:rPr lang="en-US" dirty="0" smtClean="0"/>
              <a:t>(Period 6:  Forging an Industrial Society)</a:t>
            </a:r>
            <a:endParaRPr lang="en-US" dirty="0"/>
          </a:p>
        </p:txBody>
      </p:sp>
    </p:spTree>
    <p:extLst>
      <p:ext uri="{BB962C8B-B14F-4D97-AF65-F5344CB8AC3E}">
        <p14:creationId xmlns:p14="http://schemas.microsoft.com/office/powerpoint/2010/main" val="569497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Railroads and Development of the West</a:t>
            </a:r>
          </a:p>
        </p:txBody>
      </p:sp>
      <p:sp>
        <p:nvSpPr>
          <p:cNvPr id="3" name="Content Placeholder 2"/>
          <p:cNvSpPr>
            <a:spLocks noGrp="1"/>
          </p:cNvSpPr>
          <p:nvPr>
            <p:ph idx="1"/>
          </p:nvPr>
        </p:nvSpPr>
        <p:spPr>
          <a:xfrm>
            <a:off x="152400" y="1600200"/>
            <a:ext cx="8305800" cy="4800600"/>
          </a:xfrm>
        </p:spPr>
        <p:txBody>
          <a:bodyPr/>
          <a:lstStyle/>
          <a:p>
            <a:pPr marL="114300" indent="0">
              <a:buNone/>
            </a:pPr>
            <a:r>
              <a:rPr lang="en-US" b="1" dirty="0" smtClean="0">
                <a:solidFill>
                  <a:srgbClr val="002060"/>
                </a:solidFill>
              </a:rPr>
              <a:t>The End of the Era of the Plains Indians:</a:t>
            </a:r>
          </a:p>
          <a:p>
            <a:pPr marL="114300" indent="0">
              <a:buNone/>
            </a:pPr>
            <a:r>
              <a:rPr lang="en-US" dirty="0" smtClean="0"/>
              <a:t>--As settlers moved west, Native American tribes were pushed off the </a:t>
            </a:r>
            <a:r>
              <a:rPr lang="en-US" dirty="0" smtClean="0"/>
              <a:t>	Great </a:t>
            </a:r>
            <a:r>
              <a:rPr lang="en-US" dirty="0" smtClean="0"/>
              <a:t>Plains.</a:t>
            </a:r>
          </a:p>
          <a:p>
            <a:pPr marL="114300" indent="0">
              <a:buNone/>
            </a:pPr>
            <a:r>
              <a:rPr lang="en-US" dirty="0" smtClean="0"/>
              <a:t>--Often treaties were signed giving tribes land to live on (Fort    </a:t>
            </a:r>
            <a:r>
              <a:rPr lang="en-US" dirty="0" smtClean="0"/>
              <a:t>	Laramie </a:t>
            </a:r>
            <a:r>
              <a:rPr lang="en-US" dirty="0" smtClean="0"/>
              <a:t>– 1851, Fort Atkinson – 1853), but these </a:t>
            </a:r>
            <a:r>
              <a:rPr lang="en-US" b="1" dirty="0" smtClean="0"/>
              <a:t>treaties were </a:t>
            </a:r>
            <a:r>
              <a:rPr lang="en-US" b="1" dirty="0" smtClean="0"/>
              <a:t>	often </a:t>
            </a:r>
            <a:r>
              <a:rPr lang="en-US" b="1" dirty="0" smtClean="0"/>
              <a:t>broken </a:t>
            </a:r>
            <a:r>
              <a:rPr lang="en-US" dirty="0" smtClean="0"/>
              <a:t>when white settlers found value in the land that </a:t>
            </a:r>
            <a:r>
              <a:rPr lang="en-US" dirty="0" smtClean="0"/>
              <a:t>	had </a:t>
            </a:r>
            <a:r>
              <a:rPr lang="en-US" dirty="0" smtClean="0"/>
              <a:t>been given to the tribes.</a:t>
            </a:r>
          </a:p>
          <a:p>
            <a:pPr marL="114300" indent="0">
              <a:buNone/>
            </a:pPr>
            <a:r>
              <a:rPr lang="en-US" dirty="0"/>
              <a:t>	</a:t>
            </a:r>
            <a:r>
              <a:rPr lang="en-US" dirty="0" smtClean="0"/>
              <a:t>--Sioux victory at </a:t>
            </a:r>
            <a:r>
              <a:rPr lang="en-US" b="1" dirty="0" smtClean="0">
                <a:solidFill>
                  <a:srgbClr val="002060"/>
                </a:solidFill>
              </a:rPr>
              <a:t>Little Big Horn (1876) </a:t>
            </a:r>
            <a:r>
              <a:rPr lang="en-US" dirty="0" smtClean="0"/>
              <a:t>shocks Americans back </a:t>
            </a:r>
            <a:r>
              <a:rPr lang="en-US" dirty="0" smtClean="0"/>
              <a:t>		east</a:t>
            </a:r>
            <a:r>
              <a:rPr lang="en-US" dirty="0" smtClean="0"/>
              <a:t>, causes gov’t. to put more money, soldiers into </a:t>
            </a:r>
            <a:r>
              <a:rPr lang="en-US" dirty="0" smtClean="0"/>
              <a:t>		fighting </a:t>
            </a:r>
            <a:r>
              <a:rPr lang="en-US" dirty="0" smtClean="0"/>
              <a:t>the Indians. </a:t>
            </a:r>
          </a:p>
          <a:p>
            <a:pPr marL="114300" indent="0">
              <a:buNone/>
            </a:pPr>
            <a:r>
              <a:rPr lang="en-US" dirty="0"/>
              <a:t>	</a:t>
            </a:r>
            <a:r>
              <a:rPr lang="en-US" dirty="0" smtClean="0"/>
              <a:t>--Battle/massacre at </a:t>
            </a:r>
            <a:r>
              <a:rPr lang="en-US" b="1" dirty="0" smtClean="0">
                <a:solidFill>
                  <a:srgbClr val="002060"/>
                </a:solidFill>
              </a:rPr>
              <a:t>Wounded Knee (1890)</a:t>
            </a:r>
            <a:r>
              <a:rPr lang="en-US" dirty="0" smtClean="0"/>
              <a:t> is the final defeat </a:t>
            </a:r>
            <a:r>
              <a:rPr lang="en-US" dirty="0" smtClean="0"/>
              <a:t>		for </a:t>
            </a:r>
            <a:r>
              <a:rPr lang="en-US" dirty="0" smtClean="0"/>
              <a:t>the Plains Indians, and marks the end of the era of </a:t>
            </a:r>
            <a:r>
              <a:rPr lang="en-US" dirty="0" smtClean="0"/>
              <a:t>		the </a:t>
            </a:r>
            <a:r>
              <a:rPr lang="en-US" dirty="0" smtClean="0"/>
              <a:t>Plains Indians.</a:t>
            </a:r>
            <a:endParaRPr lang="en-US" dirty="0"/>
          </a:p>
        </p:txBody>
      </p:sp>
    </p:spTree>
    <p:extLst>
      <p:ext uri="{BB962C8B-B14F-4D97-AF65-F5344CB8AC3E}">
        <p14:creationId xmlns:p14="http://schemas.microsoft.com/office/powerpoint/2010/main" val="295437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Railroads and Development of the West</a:t>
            </a:r>
          </a:p>
        </p:txBody>
      </p:sp>
      <p:sp>
        <p:nvSpPr>
          <p:cNvPr id="3" name="Content Placeholder 2"/>
          <p:cNvSpPr>
            <a:spLocks noGrp="1"/>
          </p:cNvSpPr>
          <p:nvPr>
            <p:ph idx="1"/>
          </p:nvPr>
        </p:nvSpPr>
        <p:spPr/>
        <p:txBody>
          <a:bodyPr>
            <a:normAutofit lnSpcReduction="10000"/>
          </a:bodyPr>
          <a:lstStyle/>
          <a:p>
            <a:r>
              <a:rPr lang="en-US" b="1" dirty="0"/>
              <a:t>The Homestead Act (1862) – </a:t>
            </a:r>
            <a:r>
              <a:rPr lang="en-US" dirty="0"/>
              <a:t>This act was passed after the southern states seceded (their congressmen would have opposed it).</a:t>
            </a:r>
          </a:p>
          <a:p>
            <a:pPr marL="114300" indent="0">
              <a:buNone/>
            </a:pPr>
            <a:r>
              <a:rPr lang="en-US" dirty="0"/>
              <a:t>	--encouraged settlement out west by giving out free and 		low-cost land to anyone who would agree to live 		on that land for at least 5 years.</a:t>
            </a:r>
          </a:p>
          <a:p>
            <a:endParaRPr lang="en-US" b="1" dirty="0" smtClean="0"/>
          </a:p>
          <a:p>
            <a:endParaRPr lang="en-US" b="1" dirty="0" smtClean="0"/>
          </a:p>
          <a:p>
            <a:r>
              <a:rPr lang="en-US" b="1" dirty="0" smtClean="0"/>
              <a:t>The Dawes Act (1887) – </a:t>
            </a:r>
            <a:r>
              <a:rPr lang="en-US" dirty="0" smtClean="0"/>
              <a:t>a well-intentioned but misguided attempt to ‘Americanize’ Indians and Indian tribes:</a:t>
            </a:r>
          </a:p>
          <a:p>
            <a:pPr marL="114300" indent="0">
              <a:buNone/>
            </a:pPr>
            <a:r>
              <a:rPr lang="en-US" dirty="0"/>
              <a:t>	</a:t>
            </a:r>
            <a:r>
              <a:rPr lang="en-US" dirty="0" smtClean="0"/>
              <a:t>--gave Indians land so they could transition to farming.</a:t>
            </a:r>
          </a:p>
          <a:p>
            <a:pPr marL="114300" indent="0">
              <a:buNone/>
            </a:pPr>
            <a:r>
              <a:rPr lang="en-US" dirty="0"/>
              <a:t>	</a:t>
            </a:r>
            <a:r>
              <a:rPr lang="en-US" dirty="0" smtClean="0"/>
              <a:t>--forced Indians to attend English-speaking schools.</a:t>
            </a:r>
          </a:p>
          <a:p>
            <a:pPr marL="114300" indent="0">
              <a:buNone/>
            </a:pPr>
            <a:r>
              <a:rPr lang="en-US" dirty="0"/>
              <a:t>	</a:t>
            </a:r>
            <a:r>
              <a:rPr lang="en-US" dirty="0" smtClean="0"/>
              <a:t>--generally disregarded the importance of cultural 			tradition of the Indians.</a:t>
            </a:r>
          </a:p>
          <a:p>
            <a:endParaRPr lang="en-US" dirty="0"/>
          </a:p>
        </p:txBody>
      </p:sp>
    </p:spTree>
    <p:extLst>
      <p:ext uri="{BB962C8B-B14F-4D97-AF65-F5344CB8AC3E}">
        <p14:creationId xmlns:p14="http://schemas.microsoft.com/office/powerpoint/2010/main" val="3727233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Politics</a:t>
            </a:r>
            <a:endParaRPr lang="en-US" dirty="0"/>
          </a:p>
        </p:txBody>
      </p:sp>
      <p:sp>
        <p:nvSpPr>
          <p:cNvPr id="3" name="Content Placeholder 2"/>
          <p:cNvSpPr>
            <a:spLocks noGrp="1"/>
          </p:cNvSpPr>
          <p:nvPr>
            <p:ph idx="1"/>
          </p:nvPr>
        </p:nvSpPr>
        <p:spPr/>
        <p:txBody>
          <a:bodyPr/>
          <a:lstStyle/>
          <a:p>
            <a:pPr marL="114300" indent="0">
              <a:buNone/>
            </a:pPr>
            <a:r>
              <a:rPr lang="en-US" sz="2800" b="1" dirty="0" smtClean="0">
                <a:solidFill>
                  <a:srgbClr val="002060"/>
                </a:solidFill>
              </a:rPr>
              <a:t>The Gilded Age</a:t>
            </a:r>
          </a:p>
          <a:p>
            <a:endParaRPr lang="en-US" dirty="0"/>
          </a:p>
          <a:p>
            <a:r>
              <a:rPr lang="en-US" dirty="0" smtClean="0"/>
              <a:t>Relatively weak presidents pushed around by business </a:t>
            </a:r>
            <a:r>
              <a:rPr lang="en-US" dirty="0" smtClean="0"/>
              <a:t>leaders</a:t>
            </a:r>
          </a:p>
          <a:p>
            <a:pPr marL="114300" indent="0">
              <a:buNone/>
            </a:pPr>
            <a:r>
              <a:rPr lang="en-US" dirty="0"/>
              <a:t>	</a:t>
            </a:r>
            <a:r>
              <a:rPr lang="en-US" dirty="0" smtClean="0"/>
              <a:t>	(Carnegie, Rockefeller, J.P. Morgan, etc.)</a:t>
            </a:r>
            <a:endParaRPr lang="en-US" dirty="0" smtClean="0"/>
          </a:p>
          <a:p>
            <a:endParaRPr lang="en-US" dirty="0"/>
          </a:p>
          <a:p>
            <a:r>
              <a:rPr lang="en-US" b="1" dirty="0" smtClean="0"/>
              <a:t>The Interstate Commerce Act (1887) </a:t>
            </a:r>
            <a:r>
              <a:rPr lang="en-US" dirty="0" smtClean="0"/>
              <a:t>– 1</a:t>
            </a:r>
            <a:r>
              <a:rPr lang="en-US" baseline="30000" dirty="0" smtClean="0"/>
              <a:t>st</a:t>
            </a:r>
            <a:r>
              <a:rPr lang="en-US" dirty="0" smtClean="0"/>
              <a:t> regulatory law in U.S. history . . .</a:t>
            </a:r>
          </a:p>
          <a:p>
            <a:endParaRPr lang="en-US" dirty="0"/>
          </a:p>
          <a:p>
            <a:r>
              <a:rPr lang="en-US" dirty="0" smtClean="0"/>
              <a:t>Women fighting for the right to vote – progress slow . . .</a:t>
            </a:r>
            <a:endParaRPr lang="en-US" dirty="0"/>
          </a:p>
        </p:txBody>
      </p:sp>
    </p:spTree>
    <p:extLst>
      <p:ext uri="{BB962C8B-B14F-4D97-AF65-F5344CB8AC3E}">
        <p14:creationId xmlns:p14="http://schemas.microsoft.com/office/powerpoint/2010/main" val="4264372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Silver Issue and the Populist Movement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Farmers wanted to increase the money supply . . </a:t>
            </a:r>
            <a:r>
              <a:rPr lang="en-US" dirty="0" smtClean="0"/>
              <a:t>.</a:t>
            </a:r>
          </a:p>
          <a:p>
            <a:pPr marL="114300" indent="0">
              <a:buNone/>
            </a:pPr>
            <a:r>
              <a:rPr lang="en-US" dirty="0"/>
              <a:t>	</a:t>
            </a:r>
            <a:r>
              <a:rPr lang="en-US" dirty="0" smtClean="0"/>
              <a:t>-Bankers, industrialists wanted to keep money supply 			tight – a battle throughout the Gilded Age!</a:t>
            </a:r>
            <a:endParaRPr lang="en-US" dirty="0" smtClean="0"/>
          </a:p>
          <a:p>
            <a:endParaRPr lang="en-US" dirty="0"/>
          </a:p>
          <a:p>
            <a:r>
              <a:rPr lang="en-US" dirty="0" smtClean="0"/>
              <a:t>The </a:t>
            </a:r>
            <a:r>
              <a:rPr lang="en-US" b="1" dirty="0" smtClean="0"/>
              <a:t>Grange (farmers)</a:t>
            </a:r>
            <a:r>
              <a:rPr lang="en-US" dirty="0" smtClean="0"/>
              <a:t> </a:t>
            </a:r>
            <a:r>
              <a:rPr lang="en-US" dirty="0" smtClean="0"/>
              <a:t>movement developed into the </a:t>
            </a:r>
            <a:r>
              <a:rPr lang="en-US" b="1" dirty="0" smtClean="0">
                <a:solidFill>
                  <a:srgbClr val="002060"/>
                </a:solidFill>
              </a:rPr>
              <a:t>Populist Party</a:t>
            </a:r>
            <a:r>
              <a:rPr lang="en-US" dirty="0" smtClean="0"/>
              <a:t>:</a:t>
            </a:r>
          </a:p>
          <a:p>
            <a:pPr marL="114300" indent="0">
              <a:buNone/>
            </a:pPr>
            <a:r>
              <a:rPr lang="en-US" dirty="0"/>
              <a:t>	</a:t>
            </a:r>
            <a:r>
              <a:rPr lang="en-US" dirty="0" smtClean="0"/>
              <a:t>--expanded money supply</a:t>
            </a:r>
          </a:p>
          <a:p>
            <a:pPr marL="114300" indent="0">
              <a:buNone/>
            </a:pPr>
            <a:r>
              <a:rPr lang="en-US" dirty="0"/>
              <a:t>	</a:t>
            </a:r>
            <a:r>
              <a:rPr lang="en-US" dirty="0" smtClean="0"/>
              <a:t>--graduated income tax</a:t>
            </a:r>
          </a:p>
          <a:p>
            <a:pPr marL="114300" indent="0">
              <a:buNone/>
            </a:pPr>
            <a:r>
              <a:rPr lang="en-US" dirty="0"/>
              <a:t>	</a:t>
            </a:r>
            <a:r>
              <a:rPr lang="en-US" dirty="0" smtClean="0"/>
              <a:t>--direct election of senators</a:t>
            </a:r>
          </a:p>
          <a:p>
            <a:pPr marL="114300" indent="0">
              <a:buNone/>
            </a:pPr>
            <a:r>
              <a:rPr lang="en-US" dirty="0"/>
              <a:t>	</a:t>
            </a:r>
            <a:r>
              <a:rPr lang="en-US" dirty="0" smtClean="0"/>
              <a:t>--shorter workdays</a:t>
            </a:r>
          </a:p>
          <a:p>
            <a:pPr marL="114300" indent="0">
              <a:buNone/>
            </a:pPr>
            <a:r>
              <a:rPr lang="en-US" dirty="0"/>
              <a:t>	</a:t>
            </a:r>
            <a:r>
              <a:rPr lang="en-US" dirty="0" smtClean="0"/>
              <a:t>--government regulation of the railroads!</a:t>
            </a:r>
          </a:p>
          <a:p>
            <a:pPr marL="114300" indent="0">
              <a:buNone/>
            </a:pPr>
            <a:endParaRPr lang="en-US" dirty="0"/>
          </a:p>
          <a:p>
            <a:pPr marL="114300" indent="0">
              <a:buNone/>
            </a:pPr>
            <a:r>
              <a:rPr lang="en-US" dirty="0" smtClean="0"/>
              <a:t>Led by </a:t>
            </a:r>
            <a:r>
              <a:rPr lang="en-US" b="1" dirty="0" smtClean="0">
                <a:solidFill>
                  <a:srgbClr val="002060"/>
                </a:solidFill>
              </a:rPr>
              <a:t>William Jennings </a:t>
            </a:r>
            <a:r>
              <a:rPr lang="en-US" b="1" dirty="0" smtClean="0">
                <a:solidFill>
                  <a:srgbClr val="002060"/>
                </a:solidFill>
              </a:rPr>
              <a:t>Bryan </a:t>
            </a:r>
            <a:r>
              <a:rPr lang="en-US" b="1" dirty="0" smtClean="0"/>
              <a:t>(Cross of Gold speech, supporting increase in the $ supply)</a:t>
            </a:r>
            <a:r>
              <a:rPr lang="en-US" dirty="0" smtClean="0"/>
              <a:t>, </a:t>
            </a:r>
            <a:r>
              <a:rPr lang="en-US" dirty="0" smtClean="0"/>
              <a:t>the </a:t>
            </a:r>
            <a:r>
              <a:rPr lang="en-US" b="1" dirty="0" smtClean="0"/>
              <a:t>Populist Party </a:t>
            </a:r>
            <a:r>
              <a:rPr lang="en-US" dirty="0" smtClean="0"/>
              <a:t>will inspire the Progressive Movement a decade later. </a:t>
            </a:r>
            <a:endParaRPr lang="en-US" dirty="0"/>
          </a:p>
        </p:txBody>
      </p:sp>
    </p:spTree>
    <p:extLst>
      <p:ext uri="{BB962C8B-B14F-4D97-AF65-F5344CB8AC3E}">
        <p14:creationId xmlns:p14="http://schemas.microsoft.com/office/powerpoint/2010/main" val="4270815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dirty="0" smtClean="0">
                <a:solidFill>
                  <a:srgbClr val="C00000"/>
                </a:solidFill>
              </a:rPr>
              <a:t>Foreign Policy: </a:t>
            </a:r>
            <a:r>
              <a:rPr lang="en-US" dirty="0" smtClean="0">
                <a:solidFill>
                  <a:srgbClr val="C00000"/>
                </a:solidFill>
              </a:rPr>
              <a:t>Tariffs</a:t>
            </a:r>
            <a:endParaRPr lang="en-US" dirty="0">
              <a:solidFill>
                <a:srgbClr val="C00000"/>
              </a:solidFill>
            </a:endParaRPr>
          </a:p>
        </p:txBody>
      </p:sp>
      <p:sp>
        <p:nvSpPr>
          <p:cNvPr id="3" name="Content Placeholder 2"/>
          <p:cNvSpPr>
            <a:spLocks noGrp="1"/>
          </p:cNvSpPr>
          <p:nvPr>
            <p:ph idx="1"/>
          </p:nvPr>
        </p:nvSpPr>
        <p:spPr>
          <a:xfrm>
            <a:off x="457200" y="1066800"/>
            <a:ext cx="7772400" cy="5334000"/>
          </a:xfrm>
        </p:spPr>
        <p:txBody>
          <a:bodyPr>
            <a:normAutofit/>
          </a:bodyPr>
          <a:lstStyle/>
          <a:p>
            <a:r>
              <a:rPr lang="en-US" dirty="0" smtClean="0"/>
              <a:t>How do tariff policies change?  Why do they change</a:t>
            </a:r>
            <a:r>
              <a:rPr lang="en-US" dirty="0" smtClean="0"/>
              <a:t>?</a:t>
            </a:r>
          </a:p>
          <a:p>
            <a:pPr marL="114300" indent="0">
              <a:buNone/>
            </a:pPr>
            <a:endParaRPr lang="en-US" dirty="0"/>
          </a:p>
          <a:p>
            <a:pPr marL="114300" indent="0">
              <a:buNone/>
            </a:pPr>
            <a:r>
              <a:rPr lang="en-US" b="1" dirty="0" smtClean="0">
                <a:solidFill>
                  <a:srgbClr val="002060"/>
                </a:solidFill>
              </a:rPr>
              <a:t>--Tariffs are taxes on imports</a:t>
            </a:r>
          </a:p>
          <a:p>
            <a:pPr marL="114300" indent="0">
              <a:buNone/>
            </a:pPr>
            <a:r>
              <a:rPr lang="en-US" dirty="0"/>
              <a:t>	</a:t>
            </a:r>
            <a:r>
              <a:rPr lang="en-US" dirty="0" smtClean="0"/>
              <a:t>-When Americans were subsistence farmers, they didn’t 			care too much about tariffs . . .</a:t>
            </a:r>
          </a:p>
          <a:p>
            <a:pPr marL="114300" indent="0">
              <a:buNone/>
            </a:pPr>
            <a:r>
              <a:rPr lang="en-US" dirty="0"/>
              <a:t>	</a:t>
            </a:r>
            <a:r>
              <a:rPr lang="en-US" dirty="0" smtClean="0"/>
              <a:t>-However, when some farmers join the market farming 			economy (early 1800’s), and others move to the 			big cities to become wage laborers (mid to late 			1800’s), they find that high tariffs cause higher 			prices for both domestic and imported goods – 			they call for lower tariffs!</a:t>
            </a:r>
          </a:p>
          <a:p>
            <a:pPr marL="114300" indent="0">
              <a:buNone/>
            </a:pPr>
            <a:r>
              <a:rPr lang="en-US" dirty="0" smtClean="0"/>
              <a:t>--</a:t>
            </a:r>
            <a:r>
              <a:rPr lang="en-US" b="1" dirty="0" smtClean="0"/>
              <a:t>The powerful industrialists of the Gilded Age liked high tariffs</a:t>
            </a:r>
            <a:r>
              <a:rPr lang="en-US" dirty="0" smtClean="0"/>
              <a:t>, 	because they protected American businesses from 	foreign competition</a:t>
            </a:r>
            <a:endParaRPr lang="en-US" dirty="0" smtClean="0"/>
          </a:p>
          <a:p>
            <a:endParaRPr lang="en-US" dirty="0"/>
          </a:p>
          <a:p>
            <a:endParaRPr lang="en-US" dirty="0" smtClean="0"/>
          </a:p>
          <a:p>
            <a:pPr marL="114300" indent="0">
              <a:buNone/>
            </a:pPr>
            <a:endParaRPr lang="en-US" dirty="0"/>
          </a:p>
          <a:p>
            <a:endParaRPr lang="en-US" dirty="0" smtClean="0"/>
          </a:p>
          <a:p>
            <a:endParaRPr lang="en-US" dirty="0"/>
          </a:p>
        </p:txBody>
      </p:sp>
    </p:spTree>
    <p:extLst>
      <p:ext uri="{BB962C8B-B14F-4D97-AF65-F5344CB8AC3E}">
        <p14:creationId xmlns:p14="http://schemas.microsoft.com/office/powerpoint/2010/main" val="3351532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dirty="0" smtClean="0">
                <a:solidFill>
                  <a:srgbClr val="C00000"/>
                </a:solidFill>
              </a:rPr>
              <a:t>Foreign Policy: </a:t>
            </a:r>
            <a:r>
              <a:rPr lang="en-US" dirty="0" smtClean="0">
                <a:solidFill>
                  <a:srgbClr val="C00000"/>
                </a:solidFill>
              </a:rPr>
              <a:t>Tariffs</a:t>
            </a:r>
            <a:endParaRPr lang="en-US" dirty="0">
              <a:solidFill>
                <a:srgbClr val="C00000"/>
              </a:solidFill>
            </a:endParaRPr>
          </a:p>
        </p:txBody>
      </p:sp>
      <p:sp>
        <p:nvSpPr>
          <p:cNvPr id="3" name="Content Placeholder 2"/>
          <p:cNvSpPr>
            <a:spLocks noGrp="1"/>
          </p:cNvSpPr>
          <p:nvPr>
            <p:ph idx="1"/>
          </p:nvPr>
        </p:nvSpPr>
        <p:spPr>
          <a:xfrm>
            <a:off x="76200" y="1066800"/>
            <a:ext cx="8153400" cy="5334000"/>
          </a:xfrm>
        </p:spPr>
        <p:txBody>
          <a:bodyPr>
            <a:normAutofit/>
          </a:bodyPr>
          <a:lstStyle/>
          <a:p>
            <a:r>
              <a:rPr lang="en-US" dirty="0" smtClean="0"/>
              <a:t>How do tariff policies change?  Why do they change</a:t>
            </a:r>
            <a:r>
              <a:rPr lang="en-US" dirty="0" smtClean="0"/>
              <a:t>?</a:t>
            </a:r>
          </a:p>
          <a:p>
            <a:pPr marL="114300" indent="0">
              <a:buNone/>
            </a:pPr>
            <a:endParaRPr lang="en-US" dirty="0"/>
          </a:p>
          <a:p>
            <a:pPr marL="114300" indent="0">
              <a:buNone/>
            </a:pPr>
            <a:r>
              <a:rPr lang="en-US" dirty="0" smtClean="0"/>
              <a:t>	--Wage laborers and farmers begin to push for lower tariffs – </a:t>
            </a:r>
            <a:r>
              <a:rPr lang="en-US" b="1" dirty="0" smtClean="0"/>
              <a:t>The Populist Party (1880’s – 1890’s) includes lower tariffs and a graduated income tax (to replace tariffs) as part of its party platform.  </a:t>
            </a:r>
            <a:r>
              <a:rPr lang="en-US" dirty="0" smtClean="0"/>
              <a:t>It doesn’t achieve this goal, but the Progressives (1900 – 1920) will.</a:t>
            </a:r>
          </a:p>
          <a:p>
            <a:pPr marL="114300" indent="0">
              <a:buNone/>
            </a:pPr>
            <a:endParaRPr lang="en-US" dirty="0"/>
          </a:p>
          <a:p>
            <a:pPr marL="114300" indent="0">
              <a:buNone/>
            </a:pPr>
            <a:r>
              <a:rPr lang="en-US" dirty="0" smtClean="0"/>
              <a:t>	--During the Gilded Age, </a:t>
            </a:r>
            <a:r>
              <a:rPr lang="en-US" b="1" dirty="0" smtClean="0"/>
              <a:t>industrialists are able to continue to sway presidential elections toward Presidents who support high protective tariffs,</a:t>
            </a:r>
            <a:r>
              <a:rPr lang="en-US" dirty="0" smtClean="0"/>
              <a:t> like William McKinley.</a:t>
            </a:r>
          </a:p>
          <a:p>
            <a:pPr marL="114300" indent="0">
              <a:buNone/>
            </a:pPr>
            <a:endParaRPr lang="en-US" dirty="0"/>
          </a:p>
          <a:p>
            <a:pPr marL="114300" indent="0">
              <a:buNone/>
            </a:pPr>
            <a:r>
              <a:rPr lang="en-US" dirty="0" smtClean="0"/>
              <a:t>	</a:t>
            </a:r>
            <a:r>
              <a:rPr lang="en-US" b="1" dirty="0" smtClean="0">
                <a:solidFill>
                  <a:srgbClr val="002060"/>
                </a:solidFill>
              </a:rPr>
              <a:t>Teddy Roosevelt (1901-1908) </a:t>
            </a:r>
            <a:r>
              <a:rPr lang="en-US" dirty="0" smtClean="0"/>
              <a:t>will be the first president to find success lowering tariffs . . .</a:t>
            </a:r>
            <a:endParaRPr lang="en-US" dirty="0"/>
          </a:p>
          <a:p>
            <a:endParaRPr lang="en-US" dirty="0" smtClean="0"/>
          </a:p>
          <a:p>
            <a:pPr marL="114300" indent="0">
              <a:buNone/>
            </a:pPr>
            <a:endParaRPr lang="en-US" dirty="0"/>
          </a:p>
          <a:p>
            <a:endParaRPr lang="en-US" dirty="0" smtClean="0"/>
          </a:p>
          <a:p>
            <a:endParaRPr lang="en-US" dirty="0"/>
          </a:p>
        </p:txBody>
      </p:sp>
    </p:spTree>
    <p:extLst>
      <p:ext uri="{BB962C8B-B14F-4D97-AF65-F5344CB8AC3E}">
        <p14:creationId xmlns:p14="http://schemas.microsoft.com/office/powerpoint/2010/main" val="3230530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Foreign Policy:  Imperialism</a:t>
            </a:r>
            <a:endParaRPr lang="en-US" b="1" dirty="0">
              <a:solidFill>
                <a:srgbClr val="002060"/>
              </a:solidFill>
            </a:endParaRPr>
          </a:p>
        </p:txBody>
      </p:sp>
      <p:sp>
        <p:nvSpPr>
          <p:cNvPr id="3" name="Content Placeholder 2"/>
          <p:cNvSpPr>
            <a:spLocks noGrp="1"/>
          </p:cNvSpPr>
          <p:nvPr>
            <p:ph idx="1"/>
          </p:nvPr>
        </p:nvSpPr>
        <p:spPr/>
        <p:txBody>
          <a:bodyPr/>
          <a:lstStyle/>
          <a:p>
            <a:r>
              <a:rPr lang="en-US" dirty="0"/>
              <a:t>Why did the U.S. fight the Spanish-American War?  What were the results?</a:t>
            </a:r>
          </a:p>
          <a:p>
            <a:endParaRPr lang="en-US" dirty="0"/>
          </a:p>
          <a:p>
            <a:endParaRPr lang="en-US" dirty="0"/>
          </a:p>
          <a:p>
            <a:r>
              <a:rPr lang="en-US" dirty="0"/>
              <a:t>What were the arguments in favor of imperialism?</a:t>
            </a:r>
          </a:p>
          <a:p>
            <a:endParaRPr lang="en-US" dirty="0"/>
          </a:p>
          <a:p>
            <a:endParaRPr lang="en-US" dirty="0"/>
          </a:p>
          <a:p>
            <a:r>
              <a:rPr lang="en-US" dirty="0"/>
              <a:t>What were the arguments against imperialism?</a:t>
            </a:r>
          </a:p>
        </p:txBody>
      </p:sp>
    </p:spTree>
    <p:extLst>
      <p:ext uri="{BB962C8B-B14F-4D97-AF65-F5344CB8AC3E}">
        <p14:creationId xmlns:p14="http://schemas.microsoft.com/office/powerpoint/2010/main" val="1317999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570156"/>
            <a:ext cx="8534400" cy="1054250"/>
          </a:xfrm>
        </p:spPr>
        <p:txBody>
          <a:bodyPr/>
          <a:lstStyle/>
          <a:p>
            <a:r>
              <a:rPr lang="en-US" sz="4400" b="1" dirty="0">
                <a:solidFill>
                  <a:srgbClr val="002060"/>
                </a:solidFill>
              </a:rPr>
              <a:t>Foreign Policy:  Imperialism</a:t>
            </a:r>
            <a:endParaRPr lang="en-US" sz="4400" dirty="0"/>
          </a:p>
        </p:txBody>
      </p:sp>
      <p:sp>
        <p:nvSpPr>
          <p:cNvPr id="4" name="Content Placeholder 3"/>
          <p:cNvSpPr>
            <a:spLocks noGrp="1"/>
          </p:cNvSpPr>
          <p:nvPr>
            <p:ph sz="quarter" idx="4294967295"/>
          </p:nvPr>
        </p:nvSpPr>
        <p:spPr>
          <a:xfrm>
            <a:off x="152400" y="1752600"/>
            <a:ext cx="5181600" cy="4800600"/>
          </a:xfrm>
          <a:prstGeom prst="rect">
            <a:avLst/>
          </a:prstGeom>
        </p:spPr>
        <p:txBody>
          <a:bodyPr>
            <a:noAutofit/>
          </a:bodyPr>
          <a:lstStyle/>
          <a:p>
            <a:r>
              <a:rPr lang="en-US" sz="2800" dirty="0"/>
              <a:t>Until the 1890’s, the U.S. had always maintained a foreign policy of </a:t>
            </a:r>
            <a:r>
              <a:rPr lang="en-US" sz="2800" b="1" dirty="0"/>
              <a:t>isolationism</a:t>
            </a:r>
            <a:r>
              <a:rPr lang="en-US" sz="2800" dirty="0"/>
              <a:t>:</a:t>
            </a:r>
            <a:endParaRPr lang="en-US" sz="2800" dirty="0" smtClean="0"/>
          </a:p>
          <a:p>
            <a:endParaRPr lang="en-US" sz="2800" dirty="0"/>
          </a:p>
          <a:p>
            <a:r>
              <a:rPr lang="en-US" sz="2800" dirty="0" smtClean="0"/>
              <a:t>In </a:t>
            </a:r>
            <a:r>
              <a:rPr lang="en-US" sz="2800" dirty="0" smtClean="0"/>
              <a:t>1796, George Washington had warned the country to stay out of ‘foreign entanglements’, and the U.S. had done a pretty good job of maintaining this policy . . . </a:t>
            </a:r>
            <a:endParaRPr lang="en-US" sz="2800" dirty="0"/>
          </a:p>
        </p:txBody>
      </p:sp>
      <p:pic>
        <p:nvPicPr>
          <p:cNvPr id="1026" name="Picture 2"/>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bwMode="auto">
          <a:xfrm>
            <a:off x="5562600" y="2362200"/>
            <a:ext cx="28194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8591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lvl="0" indent="0">
              <a:buNone/>
            </a:pPr>
            <a:r>
              <a:rPr lang="en-US" sz="3200" b="1" dirty="0" smtClean="0"/>
              <a:t>In the 1880’s, several factors led to America changing its foreign policy to Imperialism.  That is, they began acquiring territories and exerting their military and economic influence around the world:</a:t>
            </a:r>
          </a:p>
          <a:p>
            <a:pPr marL="0" lvl="0" indent="0">
              <a:buNone/>
            </a:pPr>
            <a:endParaRPr lang="en-US" sz="3200" b="1" dirty="0"/>
          </a:p>
          <a:p>
            <a:pPr marL="0" lvl="0" indent="0">
              <a:buNone/>
            </a:pPr>
            <a:r>
              <a:rPr lang="en-US" sz="3200" b="1" dirty="0" smtClean="0"/>
              <a:t>1</a:t>
            </a:r>
            <a:r>
              <a:rPr lang="en-US" sz="3200" b="1" dirty="0" smtClean="0"/>
              <a:t>. </a:t>
            </a:r>
            <a:r>
              <a:rPr lang="en-US" sz="3200" b="1" dirty="0" smtClean="0"/>
              <a:t> </a:t>
            </a:r>
            <a:r>
              <a:rPr lang="en-US" sz="3200" b="1" u="sng" dirty="0" smtClean="0">
                <a:solidFill>
                  <a:srgbClr val="002060"/>
                </a:solidFill>
              </a:rPr>
              <a:t>Need </a:t>
            </a:r>
            <a:r>
              <a:rPr lang="en-US" sz="3200" b="1" u="sng" dirty="0">
                <a:solidFill>
                  <a:srgbClr val="002060"/>
                </a:solidFill>
              </a:rPr>
              <a:t>for markets, materials</a:t>
            </a:r>
            <a:endParaRPr lang="en-US" sz="3200" u="sng" dirty="0">
              <a:solidFill>
                <a:srgbClr val="002060"/>
              </a:solidFill>
            </a:endParaRPr>
          </a:p>
          <a:p>
            <a:pPr marL="0" indent="0">
              <a:buNone/>
            </a:pPr>
            <a:r>
              <a:rPr lang="en-US" sz="3200" dirty="0"/>
              <a:t>--New industrial age!</a:t>
            </a:r>
          </a:p>
          <a:p>
            <a:pPr marL="0" indent="0">
              <a:buNone/>
            </a:pPr>
            <a:r>
              <a:rPr lang="en-US" sz="3200" dirty="0"/>
              <a:t>--</a:t>
            </a:r>
            <a:r>
              <a:rPr lang="en-US" sz="3200" b="1" dirty="0">
                <a:solidFill>
                  <a:srgbClr val="002060"/>
                </a:solidFill>
              </a:rPr>
              <a:t>Rubber, tin,</a:t>
            </a:r>
            <a:r>
              <a:rPr lang="en-US" sz="3200" dirty="0">
                <a:solidFill>
                  <a:srgbClr val="002060"/>
                </a:solidFill>
              </a:rPr>
              <a:t> </a:t>
            </a:r>
            <a:r>
              <a:rPr lang="en-US" sz="3200" dirty="0"/>
              <a:t>etc. found mainly in other </a:t>
            </a:r>
            <a:r>
              <a:rPr lang="en-US" sz="3200" dirty="0" smtClean="0"/>
              <a:t>	countries</a:t>
            </a:r>
            <a:endParaRPr lang="en-US" sz="3200" dirty="0"/>
          </a:p>
        </p:txBody>
      </p:sp>
      <p:sp>
        <p:nvSpPr>
          <p:cNvPr id="3" name="Title 2"/>
          <p:cNvSpPr>
            <a:spLocks noGrp="1"/>
          </p:cNvSpPr>
          <p:nvPr>
            <p:ph type="title"/>
          </p:nvPr>
        </p:nvSpPr>
        <p:spPr>
          <a:xfrm>
            <a:off x="152400" y="570156"/>
            <a:ext cx="8686800" cy="1054250"/>
          </a:xfrm>
        </p:spPr>
        <p:txBody>
          <a:bodyPr/>
          <a:lstStyle/>
          <a:p>
            <a:r>
              <a:rPr lang="en-US" sz="4000" b="1" dirty="0"/>
              <a:t>Reasons for American </a:t>
            </a:r>
            <a:r>
              <a:rPr lang="en-US" sz="4000" b="1" dirty="0" smtClean="0"/>
              <a:t>Imperialism</a:t>
            </a:r>
            <a:endParaRPr lang="en-US" dirty="0"/>
          </a:p>
        </p:txBody>
      </p:sp>
    </p:spTree>
    <p:extLst>
      <p:ext uri="{BB962C8B-B14F-4D97-AF65-F5344CB8AC3E}">
        <p14:creationId xmlns:p14="http://schemas.microsoft.com/office/powerpoint/2010/main" val="372822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981200"/>
            <a:ext cx="8305800" cy="4800599"/>
          </a:xfrm>
        </p:spPr>
        <p:txBody>
          <a:bodyPr>
            <a:normAutofit/>
          </a:bodyPr>
          <a:lstStyle/>
          <a:p>
            <a:pPr marL="457200" lvl="0" indent="-457200">
              <a:buAutoNum type="arabicPeriod" startAt="2"/>
            </a:pPr>
            <a:r>
              <a:rPr lang="en-US" sz="3200" b="1" u="sng" dirty="0" smtClean="0">
                <a:solidFill>
                  <a:srgbClr val="002060"/>
                </a:solidFill>
              </a:rPr>
              <a:t>Anglo-Saxon Superiority</a:t>
            </a:r>
          </a:p>
          <a:p>
            <a:pPr marL="0" lvl="0" indent="0">
              <a:buNone/>
            </a:pPr>
            <a:endParaRPr lang="en-US" dirty="0">
              <a:solidFill>
                <a:srgbClr val="002060"/>
              </a:solidFill>
            </a:endParaRPr>
          </a:p>
          <a:p>
            <a:pPr marL="0" indent="0">
              <a:buNone/>
            </a:pPr>
            <a:r>
              <a:rPr lang="en-US" dirty="0"/>
              <a:t> </a:t>
            </a:r>
            <a:r>
              <a:rPr lang="en-US" dirty="0" smtClean="0"/>
              <a:t>	--</a:t>
            </a:r>
            <a:r>
              <a:rPr lang="en-US" dirty="0"/>
              <a:t>quote from Minister Josiah Strong in </a:t>
            </a:r>
            <a:r>
              <a:rPr lang="en-US" dirty="0" smtClean="0"/>
              <a:t>1885:</a:t>
            </a:r>
          </a:p>
          <a:p>
            <a:pPr marL="0" indent="0">
              <a:buNone/>
            </a:pPr>
            <a:r>
              <a:rPr lang="en-US" dirty="0" smtClean="0"/>
              <a:t>“It seems to me that God, with infinite wisdom and skill, is training the Anglo-Saxon race for an hour sure to come in the world’s future . . . The . . . Lands of the earth are limited, and will soon be taken . . . Then will the world enter upon a new stage of its history – the final competition of races . . . Then this [Anglo-Saxon] race of unequaled energy, with all the majesty of numbers and the might of wealth behind it – the representative of the largest liberty, the purest Christianity, the highest civilization . . . Will spread itself over the Earth.”</a:t>
            </a:r>
            <a:endParaRPr lang="en-US" dirty="0"/>
          </a:p>
          <a:p>
            <a:pPr marL="0" indent="0">
              <a:buNone/>
            </a:pPr>
            <a:endParaRPr lang="en-US" dirty="0"/>
          </a:p>
          <a:p>
            <a:endParaRPr lang="en-US" dirty="0"/>
          </a:p>
        </p:txBody>
      </p:sp>
      <p:sp>
        <p:nvSpPr>
          <p:cNvPr id="3" name="Title 2"/>
          <p:cNvSpPr>
            <a:spLocks noGrp="1"/>
          </p:cNvSpPr>
          <p:nvPr>
            <p:ph type="title"/>
          </p:nvPr>
        </p:nvSpPr>
        <p:spPr>
          <a:xfrm>
            <a:off x="152400" y="570156"/>
            <a:ext cx="8686800" cy="1054250"/>
          </a:xfrm>
        </p:spPr>
        <p:txBody>
          <a:bodyPr/>
          <a:lstStyle/>
          <a:p>
            <a:r>
              <a:rPr lang="en-US" sz="4000" b="1" dirty="0"/>
              <a:t>Reasons for American </a:t>
            </a:r>
            <a:r>
              <a:rPr lang="en-US" sz="4000" b="1" dirty="0" smtClean="0"/>
              <a:t>Imperialism</a:t>
            </a:r>
            <a:endParaRPr lang="en-US" dirty="0"/>
          </a:p>
        </p:txBody>
      </p:sp>
    </p:spTree>
    <p:extLst>
      <p:ext uri="{BB962C8B-B14F-4D97-AF65-F5344CB8AC3E}">
        <p14:creationId xmlns:p14="http://schemas.microsoft.com/office/powerpoint/2010/main" val="169613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C00000"/>
                </a:solidFill>
              </a:rPr>
              <a:t>The Age of Invention and Economic Growth</a:t>
            </a:r>
            <a:endParaRPr lang="en-US" dirty="0">
              <a:solidFill>
                <a:srgbClr val="C00000"/>
              </a:solidFill>
            </a:endParaRPr>
          </a:p>
        </p:txBody>
      </p:sp>
      <p:sp>
        <p:nvSpPr>
          <p:cNvPr id="6" name="Content Placeholder 5"/>
          <p:cNvSpPr>
            <a:spLocks noGrp="1"/>
          </p:cNvSpPr>
          <p:nvPr>
            <p:ph sz="half" idx="2"/>
          </p:nvPr>
        </p:nvSpPr>
        <p:spPr>
          <a:xfrm>
            <a:off x="4419600" y="1536192"/>
            <a:ext cx="4114800" cy="5169408"/>
          </a:xfrm>
        </p:spPr>
        <p:txBody>
          <a:bodyPr>
            <a:normAutofit/>
          </a:bodyPr>
          <a:lstStyle/>
          <a:p>
            <a:r>
              <a:rPr lang="en-US" dirty="0" smtClean="0"/>
              <a:t>Thomas Edison’s invention of the </a:t>
            </a:r>
            <a:r>
              <a:rPr lang="en-US" b="1" dirty="0" smtClean="0"/>
              <a:t>light bulb </a:t>
            </a:r>
            <a:r>
              <a:rPr lang="en-US" dirty="0" smtClean="0"/>
              <a:t>and the </a:t>
            </a:r>
            <a:r>
              <a:rPr lang="en-US" b="1" dirty="0" smtClean="0"/>
              <a:t>power station</a:t>
            </a:r>
            <a:r>
              <a:rPr lang="en-US" dirty="0" smtClean="0"/>
              <a:t> were critical to American industrial development:</a:t>
            </a:r>
          </a:p>
          <a:p>
            <a:pPr marL="114300" indent="0">
              <a:buNone/>
            </a:pPr>
            <a:r>
              <a:rPr lang="en-US" dirty="0" smtClean="0">
                <a:solidFill>
                  <a:srgbClr val="002060"/>
                </a:solidFill>
              </a:rPr>
              <a:t>-allowed for the extension of the workday.</a:t>
            </a:r>
          </a:p>
          <a:p>
            <a:pPr marL="114300" indent="0">
              <a:buNone/>
            </a:pPr>
            <a:r>
              <a:rPr lang="en-US" dirty="0" smtClean="0">
                <a:solidFill>
                  <a:srgbClr val="002060"/>
                </a:solidFill>
              </a:rPr>
              <a:t>-created greater opportunities for mass production.</a:t>
            </a:r>
            <a:endParaRPr lang="en-US" dirty="0">
              <a:solidFill>
                <a:srgbClr val="002060"/>
              </a:solidFill>
            </a:endParaRPr>
          </a:p>
        </p:txBody>
      </p:sp>
      <p:pic>
        <p:nvPicPr>
          <p:cNvPr id="8" name="Content Placeholder 7"/>
          <p:cNvPicPr>
            <a:picLocks noGrp="1" noChangeAspect="1"/>
          </p:cNvPicPr>
          <p:nvPr>
            <p:ph sz="half" idx="1"/>
          </p:nvPr>
        </p:nvPicPr>
        <p:blipFill>
          <a:blip r:embed="rId2"/>
          <a:stretch>
            <a:fillRect/>
          </a:stretch>
        </p:blipFill>
        <p:spPr>
          <a:xfrm>
            <a:off x="838200" y="1828800"/>
            <a:ext cx="3048000" cy="3810000"/>
          </a:xfrm>
          <a:prstGeom prst="rect">
            <a:avLst/>
          </a:prstGeom>
        </p:spPr>
      </p:pic>
    </p:spTree>
    <p:extLst>
      <p:ext uri="{BB962C8B-B14F-4D97-AF65-F5344CB8AC3E}">
        <p14:creationId xmlns:p14="http://schemas.microsoft.com/office/powerpoint/2010/main" val="339501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b="1" dirty="0" smtClean="0"/>
              <a:t>3</a:t>
            </a:r>
            <a:r>
              <a:rPr lang="en-US" sz="3200" b="1" dirty="0" smtClean="0"/>
              <a:t>.  </a:t>
            </a:r>
            <a:r>
              <a:rPr lang="en-US" sz="3200" b="1" u="sng" dirty="0" smtClean="0">
                <a:solidFill>
                  <a:srgbClr val="002060"/>
                </a:solidFill>
              </a:rPr>
              <a:t>Fear of falling behind other world powers</a:t>
            </a:r>
            <a:endParaRPr lang="en-US" sz="3200" u="sng" dirty="0">
              <a:solidFill>
                <a:srgbClr val="002060"/>
              </a:solidFill>
            </a:endParaRPr>
          </a:p>
          <a:p>
            <a:pPr marL="0" indent="0">
              <a:buNone/>
            </a:pPr>
            <a:r>
              <a:rPr lang="en-US" dirty="0" smtClean="0"/>
              <a:t>	--</a:t>
            </a:r>
            <a:r>
              <a:rPr lang="en-US" dirty="0"/>
              <a:t>The European powers had a head start – </a:t>
            </a:r>
          </a:p>
          <a:p>
            <a:pPr marL="0" indent="0">
              <a:buNone/>
            </a:pPr>
            <a:r>
              <a:rPr lang="en-US" dirty="0" smtClean="0"/>
              <a:t>	</a:t>
            </a:r>
            <a:r>
              <a:rPr lang="en-US" dirty="0"/>
              <a:t>	--would </a:t>
            </a:r>
            <a:r>
              <a:rPr lang="en-US" dirty="0" smtClean="0"/>
              <a:t>the U.S.</a:t>
            </a:r>
            <a:r>
              <a:rPr lang="en-US" dirty="0" smtClean="0"/>
              <a:t> </a:t>
            </a:r>
            <a:r>
              <a:rPr lang="en-US" dirty="0"/>
              <a:t>fall even further behind?</a:t>
            </a:r>
          </a:p>
          <a:p>
            <a:pPr marL="0" indent="0">
              <a:buNone/>
            </a:pPr>
            <a:r>
              <a:rPr lang="en-US" dirty="0" smtClean="0"/>
              <a:t>	</a:t>
            </a:r>
            <a:r>
              <a:rPr lang="en-US" dirty="0"/>
              <a:t>	--would there be anything left to take</a:t>
            </a:r>
            <a:r>
              <a:rPr lang="en-US" dirty="0" smtClean="0"/>
              <a:t>?</a:t>
            </a:r>
          </a:p>
          <a:p>
            <a:pPr marL="0" indent="0">
              <a:buNone/>
            </a:pPr>
            <a:endParaRPr lang="en-US" dirty="0"/>
          </a:p>
          <a:p>
            <a:pPr marL="0" lvl="0" indent="0">
              <a:buNone/>
            </a:pPr>
            <a:r>
              <a:rPr lang="en-US" b="1" dirty="0"/>
              <a:t>4</a:t>
            </a:r>
            <a:r>
              <a:rPr lang="en-US" sz="3200" b="1" dirty="0"/>
              <a:t>.  </a:t>
            </a:r>
            <a:r>
              <a:rPr lang="en-US" sz="3200" b="1" u="sng" dirty="0">
                <a:solidFill>
                  <a:srgbClr val="002060"/>
                </a:solidFill>
              </a:rPr>
              <a:t>The Necessity of Sea Power for Security</a:t>
            </a:r>
            <a:endParaRPr lang="en-US" sz="3200" u="sng" dirty="0">
              <a:solidFill>
                <a:srgbClr val="002060"/>
              </a:solidFill>
            </a:endParaRPr>
          </a:p>
          <a:p>
            <a:pPr marL="0" indent="0">
              <a:buNone/>
            </a:pPr>
            <a:r>
              <a:rPr lang="en-US" dirty="0"/>
              <a:t>    --Admiral Alfred Mahan – Sea power was needed to 	</a:t>
            </a:r>
            <a:endParaRPr lang="en-US" dirty="0" smtClean="0"/>
          </a:p>
          <a:p>
            <a:pPr marL="0" indent="0">
              <a:buNone/>
            </a:pPr>
            <a:r>
              <a:rPr lang="en-US" b="1" dirty="0">
                <a:solidFill>
                  <a:srgbClr val="002060"/>
                </a:solidFill>
              </a:rPr>
              <a:t>	</a:t>
            </a:r>
            <a:r>
              <a:rPr lang="en-US" b="1" dirty="0" smtClean="0">
                <a:solidFill>
                  <a:srgbClr val="002060"/>
                </a:solidFill>
              </a:rPr>
              <a:t>1</a:t>
            </a:r>
            <a:r>
              <a:rPr lang="en-US" b="1" dirty="0">
                <a:solidFill>
                  <a:srgbClr val="002060"/>
                </a:solidFill>
              </a:rPr>
              <a:t>. protect shipping lanes </a:t>
            </a:r>
            <a:endParaRPr lang="en-US" dirty="0">
              <a:solidFill>
                <a:srgbClr val="002060"/>
              </a:solidFill>
            </a:endParaRPr>
          </a:p>
          <a:p>
            <a:pPr marL="0" indent="0">
              <a:buNone/>
            </a:pPr>
            <a:r>
              <a:rPr lang="en-US" b="1" dirty="0">
                <a:solidFill>
                  <a:srgbClr val="002060"/>
                </a:solidFill>
              </a:rPr>
              <a:t>	2. </a:t>
            </a:r>
            <a:r>
              <a:rPr lang="en-US" b="1" dirty="0" smtClean="0">
                <a:solidFill>
                  <a:srgbClr val="002060"/>
                </a:solidFill>
              </a:rPr>
              <a:t>provide military security (naval bases, etc.)</a:t>
            </a:r>
            <a:endParaRPr lang="en-US" dirty="0">
              <a:solidFill>
                <a:srgbClr val="002060"/>
              </a:solidFill>
            </a:endParaRPr>
          </a:p>
          <a:p>
            <a:pPr marL="0" indent="0">
              <a:buNone/>
            </a:pPr>
            <a:endParaRPr lang="en-US" dirty="0"/>
          </a:p>
        </p:txBody>
      </p:sp>
      <p:sp>
        <p:nvSpPr>
          <p:cNvPr id="3" name="Title 2"/>
          <p:cNvSpPr>
            <a:spLocks noGrp="1"/>
          </p:cNvSpPr>
          <p:nvPr>
            <p:ph type="title"/>
          </p:nvPr>
        </p:nvSpPr>
        <p:spPr>
          <a:xfrm>
            <a:off x="152400" y="570156"/>
            <a:ext cx="8686800" cy="1054250"/>
          </a:xfrm>
        </p:spPr>
        <p:txBody>
          <a:bodyPr/>
          <a:lstStyle/>
          <a:p>
            <a:r>
              <a:rPr lang="en-US" sz="4000" b="1" dirty="0"/>
              <a:t>Reasons for American </a:t>
            </a:r>
            <a:r>
              <a:rPr lang="en-US" sz="4000" b="1" dirty="0" smtClean="0"/>
              <a:t>Imperialism</a:t>
            </a:r>
            <a:endParaRPr lang="en-US" dirty="0"/>
          </a:p>
        </p:txBody>
      </p:sp>
    </p:spTree>
    <p:extLst>
      <p:ext uri="{BB962C8B-B14F-4D97-AF65-F5344CB8AC3E}">
        <p14:creationId xmlns:p14="http://schemas.microsoft.com/office/powerpoint/2010/main" val="308509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p>
          <a:p>
            <a:pPr lvl="0">
              <a:buFont typeface="Wingdings" panose="05000000000000000000" pitchFamily="2" charset="2"/>
              <a:buChar char="ü"/>
            </a:pPr>
            <a:r>
              <a:rPr lang="en-US" b="1" dirty="0"/>
              <a:t>A modern fleet</a:t>
            </a:r>
            <a:endParaRPr lang="en-US" dirty="0"/>
          </a:p>
          <a:p>
            <a:pPr marL="0" indent="0">
              <a:buNone/>
            </a:pPr>
            <a:r>
              <a:rPr lang="en-US" dirty="0" smtClean="0"/>
              <a:t>	--</a:t>
            </a:r>
            <a:r>
              <a:rPr lang="en-US" dirty="0"/>
              <a:t>by 1898, the U.S. had world’s 3</a:t>
            </a:r>
            <a:r>
              <a:rPr lang="en-US" baseline="30000" dirty="0"/>
              <a:t>rd</a:t>
            </a:r>
            <a:r>
              <a:rPr lang="en-US" dirty="0"/>
              <a:t> largest navy</a:t>
            </a:r>
          </a:p>
          <a:p>
            <a:pPr marL="0" indent="0">
              <a:buNone/>
            </a:pPr>
            <a:endParaRPr lang="en-US" dirty="0"/>
          </a:p>
          <a:p>
            <a:pPr>
              <a:buFont typeface="Wingdings" panose="05000000000000000000" pitchFamily="2" charset="2"/>
              <a:buChar char="ü"/>
            </a:pPr>
            <a:r>
              <a:rPr lang="en-US" b="1" dirty="0"/>
              <a:t>Naval bases in the </a:t>
            </a:r>
            <a:r>
              <a:rPr lang="en-US" b="1" dirty="0" smtClean="0"/>
              <a:t>Caribbean and Pacific</a:t>
            </a:r>
          </a:p>
          <a:p>
            <a:pPr marL="114300" indent="0">
              <a:buNone/>
            </a:pPr>
            <a:r>
              <a:rPr lang="en-US" b="1" dirty="0"/>
              <a:t>	</a:t>
            </a:r>
            <a:r>
              <a:rPr lang="en-US" dirty="0" smtClean="0"/>
              <a:t>--Cuba – Guantanamo Bay</a:t>
            </a:r>
          </a:p>
          <a:p>
            <a:pPr marL="114300" indent="0">
              <a:buNone/>
            </a:pPr>
            <a:r>
              <a:rPr lang="en-US" dirty="0"/>
              <a:t>	</a:t>
            </a:r>
            <a:r>
              <a:rPr lang="en-US" dirty="0" smtClean="0"/>
              <a:t>--Hawaii – Pearl Harbor</a:t>
            </a:r>
            <a:endParaRPr lang="en-US" dirty="0"/>
          </a:p>
          <a:p>
            <a:pPr marL="0" indent="0">
              <a:buNone/>
            </a:pPr>
            <a:endParaRPr lang="en-US" dirty="0"/>
          </a:p>
          <a:p>
            <a:pPr lvl="0">
              <a:buFont typeface="Wingdings" panose="05000000000000000000" pitchFamily="2" charset="2"/>
              <a:buChar char="ü"/>
            </a:pPr>
            <a:r>
              <a:rPr lang="en-US" b="1" dirty="0"/>
              <a:t>A canal across the isthmus of </a:t>
            </a:r>
            <a:r>
              <a:rPr lang="en-US" b="1" dirty="0" smtClean="0"/>
              <a:t>Panama</a:t>
            </a:r>
          </a:p>
          <a:p>
            <a:pPr marL="114300" lvl="0" indent="0">
              <a:buNone/>
            </a:pPr>
            <a:r>
              <a:rPr lang="en-US" b="1" dirty="0"/>
              <a:t>	</a:t>
            </a:r>
            <a:r>
              <a:rPr lang="en-US" dirty="0" smtClean="0"/>
              <a:t>--Built by 1912!</a:t>
            </a:r>
            <a:endParaRPr lang="en-US" dirty="0"/>
          </a:p>
          <a:p>
            <a:endParaRPr lang="en-US" dirty="0"/>
          </a:p>
        </p:txBody>
      </p:sp>
      <p:sp>
        <p:nvSpPr>
          <p:cNvPr id="3" name="Title 2"/>
          <p:cNvSpPr>
            <a:spLocks noGrp="1"/>
          </p:cNvSpPr>
          <p:nvPr>
            <p:ph type="title"/>
          </p:nvPr>
        </p:nvSpPr>
        <p:spPr/>
        <p:txBody>
          <a:bodyPr/>
          <a:lstStyle/>
          <a:p>
            <a:r>
              <a:rPr lang="en-US" sz="4000" u="sng" dirty="0"/>
              <a:t>Steps to American Sea Power</a:t>
            </a:r>
            <a:r>
              <a:rPr lang="en-US" sz="4000" u="sng" dirty="0" smtClean="0"/>
              <a:t>:</a:t>
            </a:r>
            <a:endParaRPr lang="en-US" dirty="0"/>
          </a:p>
        </p:txBody>
      </p:sp>
    </p:spTree>
    <p:extLst>
      <p:ext uri="{BB962C8B-B14F-4D97-AF65-F5344CB8AC3E}">
        <p14:creationId xmlns:p14="http://schemas.microsoft.com/office/powerpoint/2010/main" val="5439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7620000" cy="5562600"/>
          </a:xfrm>
        </p:spPr>
        <p:txBody>
          <a:bodyPr>
            <a:normAutofit/>
          </a:bodyPr>
          <a:lstStyle/>
          <a:p>
            <a:pPr lvl="0"/>
            <a:r>
              <a:rPr lang="en-US" sz="2400" b="1" dirty="0">
                <a:solidFill>
                  <a:srgbClr val="002060"/>
                </a:solidFill>
              </a:rPr>
              <a:t>Teddy </a:t>
            </a:r>
            <a:r>
              <a:rPr lang="en-US" sz="2400" b="1" dirty="0" smtClean="0">
                <a:solidFill>
                  <a:srgbClr val="002060"/>
                </a:solidFill>
              </a:rPr>
              <a:t>Roosevelt (Secretary of the Navy in 1898)</a:t>
            </a:r>
            <a:r>
              <a:rPr lang="en-US" sz="2400" dirty="0" smtClean="0">
                <a:solidFill>
                  <a:srgbClr val="002060"/>
                </a:solidFill>
              </a:rPr>
              <a:t> </a:t>
            </a:r>
            <a:r>
              <a:rPr lang="en-US" sz="2400" dirty="0">
                <a:solidFill>
                  <a:srgbClr val="002060"/>
                </a:solidFill>
              </a:rPr>
              <a:t>and </a:t>
            </a:r>
            <a:r>
              <a:rPr lang="en-US" sz="2400" b="1" dirty="0" smtClean="0">
                <a:solidFill>
                  <a:srgbClr val="002060"/>
                </a:solidFill>
              </a:rPr>
              <a:t>Alfred</a:t>
            </a:r>
            <a:r>
              <a:rPr lang="en-US" sz="2400" b="1" dirty="0" smtClean="0">
                <a:solidFill>
                  <a:srgbClr val="002060"/>
                </a:solidFill>
              </a:rPr>
              <a:t> </a:t>
            </a:r>
            <a:r>
              <a:rPr lang="en-US" sz="2400" b="1" dirty="0">
                <a:solidFill>
                  <a:srgbClr val="002060"/>
                </a:solidFill>
              </a:rPr>
              <a:t>Mahan</a:t>
            </a:r>
            <a:r>
              <a:rPr lang="en-US" sz="2400" dirty="0">
                <a:solidFill>
                  <a:srgbClr val="002060"/>
                </a:solidFill>
              </a:rPr>
              <a:t> </a:t>
            </a:r>
            <a:r>
              <a:rPr lang="en-US" sz="2400" dirty="0"/>
              <a:t>were big supporters of </a:t>
            </a:r>
            <a:r>
              <a:rPr lang="en-US" sz="2400" b="1" dirty="0">
                <a:solidFill>
                  <a:srgbClr val="C00000"/>
                </a:solidFill>
              </a:rPr>
              <a:t>American imperialism. </a:t>
            </a:r>
            <a:endParaRPr lang="en-US" sz="2400" b="1" dirty="0" smtClean="0">
              <a:solidFill>
                <a:srgbClr val="C00000"/>
              </a:solidFill>
            </a:endParaRPr>
          </a:p>
          <a:p>
            <a:pPr lvl="0"/>
            <a:endParaRPr lang="en-US" sz="2400" dirty="0" smtClean="0"/>
          </a:p>
          <a:p>
            <a:pPr lvl="0"/>
            <a:r>
              <a:rPr lang="en-US" sz="2400" dirty="0" smtClean="0"/>
              <a:t>The </a:t>
            </a:r>
            <a:r>
              <a:rPr lang="en-US" sz="2400" b="1" dirty="0" smtClean="0">
                <a:solidFill>
                  <a:srgbClr val="002060"/>
                </a:solidFill>
              </a:rPr>
              <a:t>Spanish-American </a:t>
            </a:r>
            <a:r>
              <a:rPr lang="en-US" sz="2400" b="1" dirty="0" smtClean="0">
                <a:solidFill>
                  <a:srgbClr val="002060"/>
                </a:solidFill>
              </a:rPr>
              <a:t>War (summer of 1898)</a:t>
            </a:r>
            <a:r>
              <a:rPr lang="en-US" sz="2400" dirty="0" smtClean="0">
                <a:solidFill>
                  <a:srgbClr val="002060"/>
                </a:solidFill>
              </a:rPr>
              <a:t> </a:t>
            </a:r>
            <a:r>
              <a:rPr lang="en-US" sz="2400" dirty="0" smtClean="0"/>
              <a:t>was a ‘jump-start’ for an </a:t>
            </a:r>
            <a:r>
              <a:rPr lang="en-US" sz="2400" dirty="0"/>
              <a:t>American empire . . </a:t>
            </a:r>
            <a:r>
              <a:rPr lang="en-US" sz="2400" dirty="0" smtClean="0"/>
              <a:t>.</a:t>
            </a:r>
          </a:p>
          <a:p>
            <a:pPr marL="114300" lvl="0" indent="0">
              <a:buNone/>
            </a:pPr>
            <a:r>
              <a:rPr lang="en-US" sz="2400" dirty="0"/>
              <a:t>	</a:t>
            </a:r>
            <a:r>
              <a:rPr lang="en-US" sz="2400" b="1" dirty="0" smtClean="0"/>
              <a:t>--Territories acquired in the victory over Spain:</a:t>
            </a:r>
            <a:endParaRPr lang="en-US" sz="2400" b="1" dirty="0" smtClean="0"/>
          </a:p>
          <a:p>
            <a:pPr marL="0" indent="0">
              <a:buNone/>
            </a:pPr>
            <a:r>
              <a:rPr lang="en-US" sz="2400" dirty="0" smtClean="0"/>
              <a:t>       1. The Philippines       2. Puerto </a:t>
            </a:r>
            <a:r>
              <a:rPr lang="en-US" sz="2400" dirty="0"/>
              <a:t>Rico</a:t>
            </a:r>
          </a:p>
          <a:p>
            <a:pPr marL="0" indent="0">
              <a:buNone/>
            </a:pPr>
            <a:r>
              <a:rPr lang="en-US" sz="2400" dirty="0" smtClean="0"/>
              <a:t>       3. Guam</a:t>
            </a:r>
          </a:p>
          <a:p>
            <a:pPr marL="0" indent="0">
              <a:buNone/>
            </a:pPr>
            <a:r>
              <a:rPr lang="en-US" sz="2400" dirty="0"/>
              <a:t> </a:t>
            </a:r>
            <a:r>
              <a:rPr lang="en-US" sz="2400" dirty="0" smtClean="0"/>
              <a:t>      4. Cuba?</a:t>
            </a:r>
          </a:p>
          <a:p>
            <a:pPr marL="0" indent="0">
              <a:buNone/>
            </a:pPr>
            <a:r>
              <a:rPr lang="en-US" sz="2400" dirty="0"/>
              <a:t>	</a:t>
            </a:r>
            <a:r>
              <a:rPr lang="en-US" sz="2400" dirty="0" smtClean="0"/>
              <a:t>--The U.S. gains control over Cuba (the Platt 	Amendment), but doesn’t own Cuba as a territory.</a:t>
            </a:r>
            <a:endParaRPr lang="en-US" sz="2400" dirty="0"/>
          </a:p>
          <a:p>
            <a:pPr lvl="0"/>
            <a:endParaRPr lang="en-US" sz="2400" dirty="0"/>
          </a:p>
        </p:txBody>
      </p:sp>
      <p:sp>
        <p:nvSpPr>
          <p:cNvPr id="3" name="Title 2"/>
          <p:cNvSpPr>
            <a:spLocks noGrp="1"/>
          </p:cNvSpPr>
          <p:nvPr>
            <p:ph type="title"/>
          </p:nvPr>
        </p:nvSpPr>
        <p:spPr>
          <a:xfrm>
            <a:off x="457200" y="274638"/>
            <a:ext cx="8001000" cy="1143000"/>
          </a:xfrm>
        </p:spPr>
        <p:txBody>
          <a:bodyPr/>
          <a:lstStyle/>
          <a:p>
            <a:r>
              <a:rPr lang="en-US" sz="4800" b="1" dirty="0">
                <a:solidFill>
                  <a:srgbClr val="002060"/>
                </a:solidFill>
              </a:rPr>
              <a:t>Foreign Policy:  Imperialism</a:t>
            </a:r>
            <a:endParaRPr lang="en-US" dirty="0"/>
          </a:p>
        </p:txBody>
      </p:sp>
    </p:spTree>
    <p:extLst>
      <p:ext uri="{BB962C8B-B14F-4D97-AF65-F5344CB8AC3E}">
        <p14:creationId xmlns:p14="http://schemas.microsoft.com/office/powerpoint/2010/main" val="77855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001000" cy="914400"/>
          </a:xfrm>
        </p:spPr>
        <p:txBody>
          <a:bodyPr/>
          <a:lstStyle/>
          <a:p>
            <a:r>
              <a:rPr lang="en-US" b="1" dirty="0" smtClean="0">
                <a:solidFill>
                  <a:srgbClr val="C00000"/>
                </a:solidFill>
              </a:rPr>
              <a:t>The Debate over Imperialism:</a:t>
            </a:r>
            <a:endParaRPr lang="en-US" b="1" dirty="0">
              <a:solidFill>
                <a:srgbClr val="C00000"/>
              </a:solidFill>
            </a:endParaRPr>
          </a:p>
        </p:txBody>
      </p:sp>
      <p:sp>
        <p:nvSpPr>
          <p:cNvPr id="4" name="Content Placeholder 3"/>
          <p:cNvSpPr>
            <a:spLocks noGrp="1"/>
          </p:cNvSpPr>
          <p:nvPr>
            <p:ph sz="half" idx="1"/>
          </p:nvPr>
        </p:nvSpPr>
        <p:spPr>
          <a:xfrm>
            <a:off x="152400" y="914400"/>
            <a:ext cx="3962400" cy="5943600"/>
          </a:xfrm>
        </p:spPr>
        <p:txBody>
          <a:bodyPr>
            <a:normAutofit fontScale="92500"/>
          </a:bodyPr>
          <a:lstStyle/>
          <a:p>
            <a:r>
              <a:rPr lang="en-US" sz="3200" b="1" dirty="0" smtClean="0">
                <a:solidFill>
                  <a:srgbClr val="002060"/>
                </a:solidFill>
              </a:rPr>
              <a:t>Supporters:</a:t>
            </a:r>
          </a:p>
          <a:p>
            <a:pPr marL="114300" indent="0">
              <a:buNone/>
            </a:pPr>
            <a:r>
              <a:rPr lang="en-US" sz="2400" dirty="0" smtClean="0"/>
              <a:t>-Roosevelt, Mahan, and McKinley felt that it would give the U.S. </a:t>
            </a:r>
            <a:r>
              <a:rPr lang="en-US" sz="2400" b="1" dirty="0" smtClean="0"/>
              <a:t>more military security, access to new markets, a chance to spread American ideas (democracy, capitalism, Christianity) to the world . . .</a:t>
            </a:r>
          </a:p>
          <a:p>
            <a:pPr marL="114300" indent="0">
              <a:buNone/>
            </a:pPr>
            <a:endParaRPr lang="en-US" sz="2400" b="1" dirty="0"/>
          </a:p>
          <a:p>
            <a:pPr marL="114300" indent="0">
              <a:buNone/>
            </a:pPr>
            <a:endParaRPr lang="en-US" sz="2400" b="1" dirty="0" smtClean="0"/>
          </a:p>
          <a:p>
            <a:pPr marL="114300" indent="0">
              <a:buNone/>
            </a:pPr>
            <a:endParaRPr lang="en-US" sz="2400" b="1" dirty="0" smtClean="0"/>
          </a:p>
          <a:p>
            <a:pPr marL="114300" indent="0">
              <a:buNone/>
            </a:pPr>
            <a:r>
              <a:rPr lang="en-US" sz="2400" b="1" dirty="0" smtClean="0">
                <a:solidFill>
                  <a:srgbClr val="0070C0"/>
                </a:solidFill>
              </a:rPr>
              <a:t>A 3-year war in the Philippines (1898-1901) to gain control of this territory intensifies the debate over Imperialism . . .</a:t>
            </a:r>
            <a:endParaRPr lang="en-US" sz="2400" b="1" dirty="0">
              <a:solidFill>
                <a:srgbClr val="0070C0"/>
              </a:solidFill>
            </a:endParaRPr>
          </a:p>
        </p:txBody>
      </p:sp>
      <p:sp>
        <p:nvSpPr>
          <p:cNvPr id="5" name="Content Placeholder 4"/>
          <p:cNvSpPr>
            <a:spLocks noGrp="1"/>
          </p:cNvSpPr>
          <p:nvPr>
            <p:ph sz="half" idx="2"/>
          </p:nvPr>
        </p:nvSpPr>
        <p:spPr>
          <a:xfrm>
            <a:off x="4419600" y="914400"/>
            <a:ext cx="3657600" cy="4419600"/>
          </a:xfrm>
        </p:spPr>
        <p:txBody>
          <a:bodyPr>
            <a:normAutofit fontScale="92500"/>
          </a:bodyPr>
          <a:lstStyle/>
          <a:p>
            <a:r>
              <a:rPr lang="en-US" sz="3200" b="1" dirty="0" smtClean="0">
                <a:solidFill>
                  <a:srgbClr val="002060"/>
                </a:solidFill>
              </a:rPr>
              <a:t>Opponents:</a:t>
            </a:r>
          </a:p>
          <a:p>
            <a:pPr marL="114300" indent="0">
              <a:buNone/>
            </a:pPr>
            <a:r>
              <a:rPr lang="en-US" sz="2400" dirty="0" smtClean="0"/>
              <a:t>-Mark Twain, Samuel Gompers (members of the Anti-Imperialist League) felt that it </a:t>
            </a:r>
            <a:r>
              <a:rPr lang="en-US" sz="2400" b="1" dirty="0" smtClean="0"/>
              <a:t>violated American ideals like liberty and human rights</a:t>
            </a:r>
            <a:r>
              <a:rPr lang="en-US" sz="2400" dirty="0" smtClean="0"/>
              <a:t>.  Labor leaders feared it would lead to unemployment and lower wages . . .</a:t>
            </a:r>
            <a:endParaRPr lang="en-US" sz="2400" dirty="0"/>
          </a:p>
        </p:txBody>
      </p:sp>
    </p:spTree>
    <p:extLst>
      <p:ext uri="{BB962C8B-B14F-4D97-AF65-F5344CB8AC3E}">
        <p14:creationId xmlns:p14="http://schemas.microsoft.com/office/powerpoint/2010/main" val="3127801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1.    </a:t>
            </a:r>
            <a:r>
              <a:rPr lang="en-US" dirty="0" smtClean="0"/>
              <a:t>The </a:t>
            </a:r>
            <a:r>
              <a:rPr lang="en-US" dirty="0"/>
              <a:t>Platt Amendment </a:t>
            </a:r>
          </a:p>
          <a:p>
            <a:pPr marL="0" indent="0">
              <a:buNone/>
            </a:pPr>
            <a:r>
              <a:rPr lang="en-US" dirty="0"/>
              <a:t>2.    The annexation of the Philippines and the </a:t>
            </a:r>
            <a:r>
              <a:rPr lang="en-US" dirty="0" smtClean="0"/>
              <a:t>Philippine-	American </a:t>
            </a:r>
            <a:r>
              <a:rPr lang="en-US" dirty="0" smtClean="0"/>
              <a:t>War </a:t>
            </a:r>
            <a:r>
              <a:rPr lang="en-US" dirty="0" smtClean="0"/>
              <a:t>(1898-1901)</a:t>
            </a:r>
            <a:endParaRPr lang="en-US" dirty="0"/>
          </a:p>
          <a:p>
            <a:pPr marL="0" indent="0">
              <a:buNone/>
            </a:pPr>
            <a:r>
              <a:rPr lang="en-US" dirty="0" smtClean="0"/>
              <a:t>3.    The </a:t>
            </a:r>
            <a:r>
              <a:rPr lang="en-US" dirty="0"/>
              <a:t>Boxer Rebellion and the Open Door Policy in </a:t>
            </a:r>
            <a:r>
              <a:rPr lang="en-US" dirty="0" smtClean="0"/>
              <a:t>China </a:t>
            </a:r>
            <a:endParaRPr lang="en-US" dirty="0" smtClean="0"/>
          </a:p>
          <a:p>
            <a:pPr marL="0" indent="0">
              <a:buNone/>
            </a:pPr>
            <a:r>
              <a:rPr lang="en-US" dirty="0" smtClean="0"/>
              <a:t>4</a:t>
            </a:r>
            <a:r>
              <a:rPr lang="en-US" dirty="0"/>
              <a:t>.    The building of the Panama Canal </a:t>
            </a:r>
          </a:p>
          <a:p>
            <a:pPr marL="0" indent="0">
              <a:buNone/>
            </a:pPr>
            <a:r>
              <a:rPr lang="en-US" dirty="0" smtClean="0"/>
              <a:t>5</a:t>
            </a:r>
            <a:r>
              <a:rPr lang="en-US" dirty="0"/>
              <a:t>.    The Roosevelt Corollary </a:t>
            </a:r>
          </a:p>
          <a:p>
            <a:pPr marL="0" indent="0">
              <a:buNone/>
            </a:pPr>
            <a:r>
              <a:rPr lang="en-US" dirty="0" smtClean="0"/>
              <a:t>6</a:t>
            </a:r>
            <a:r>
              <a:rPr lang="en-US" dirty="0"/>
              <a:t>.    The Insular </a:t>
            </a:r>
            <a:r>
              <a:rPr lang="en-US" dirty="0" smtClean="0"/>
              <a:t>Cases - </a:t>
            </a:r>
            <a:r>
              <a:rPr lang="en-US" dirty="0"/>
              <a:t>1901 </a:t>
            </a:r>
            <a:endParaRPr lang="en-US" dirty="0">
              <a:effectLst/>
            </a:endParaRPr>
          </a:p>
        </p:txBody>
      </p:sp>
      <p:sp>
        <p:nvSpPr>
          <p:cNvPr id="3" name="Title 2"/>
          <p:cNvSpPr>
            <a:spLocks noGrp="1"/>
          </p:cNvSpPr>
          <p:nvPr>
            <p:ph type="title"/>
          </p:nvPr>
        </p:nvSpPr>
        <p:spPr/>
        <p:txBody>
          <a:bodyPr/>
          <a:lstStyle/>
          <a:p>
            <a:r>
              <a:rPr lang="en-US" sz="4800" b="1" dirty="0"/>
              <a:t>Key Terms and Concepts</a:t>
            </a:r>
            <a:r>
              <a:rPr lang="en-US" sz="4800" b="1" dirty="0" smtClean="0"/>
              <a:t>:</a:t>
            </a:r>
            <a:endParaRPr lang="en-US" sz="4800" dirty="0"/>
          </a:p>
        </p:txBody>
      </p:sp>
    </p:spTree>
    <p:extLst>
      <p:ext uri="{BB962C8B-B14F-4D97-AF65-F5344CB8AC3E}">
        <p14:creationId xmlns:p14="http://schemas.microsoft.com/office/powerpoint/2010/main" val="200744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solidFill>
                  <a:srgbClr val="C00000"/>
                </a:solidFill>
              </a:rPr>
              <a:t>Industrialization, Corporate Consolidation, and the Gospel of Wealth</a:t>
            </a:r>
            <a:endParaRPr lang="en-US" sz="3600" dirty="0">
              <a:solidFill>
                <a:srgbClr val="C00000"/>
              </a:solidFill>
            </a:endParaRPr>
          </a:p>
        </p:txBody>
      </p:sp>
      <p:sp>
        <p:nvSpPr>
          <p:cNvPr id="7" name="Content Placeholder 6"/>
          <p:cNvSpPr>
            <a:spLocks noGrp="1"/>
          </p:cNvSpPr>
          <p:nvPr>
            <p:ph sz="half" idx="1"/>
          </p:nvPr>
        </p:nvSpPr>
        <p:spPr/>
        <p:txBody>
          <a:bodyPr>
            <a:normAutofit fontScale="92500"/>
          </a:bodyPr>
          <a:lstStyle/>
          <a:p>
            <a:r>
              <a:rPr lang="en-US" b="1" dirty="0" smtClean="0"/>
              <a:t>Positives:</a:t>
            </a:r>
          </a:p>
          <a:p>
            <a:pPr marL="114300" indent="0">
              <a:buNone/>
            </a:pPr>
            <a:r>
              <a:rPr lang="en-US" dirty="0" smtClean="0"/>
              <a:t>-corporation consolidation (trusts, monopolies, holding companies, etc.) allowed businesses and profits to grow quickly</a:t>
            </a:r>
          </a:p>
          <a:p>
            <a:pPr marL="114300" indent="0">
              <a:buNone/>
            </a:pPr>
            <a:endParaRPr lang="en-US" dirty="0" smtClean="0"/>
          </a:p>
          <a:p>
            <a:pPr marL="114300" indent="0">
              <a:buNone/>
            </a:pPr>
            <a:r>
              <a:rPr lang="en-US" dirty="0" smtClean="0"/>
              <a:t>-many jobs created quickly</a:t>
            </a:r>
          </a:p>
          <a:p>
            <a:pPr marL="114300" indent="0">
              <a:buNone/>
            </a:pPr>
            <a:endParaRPr lang="en-US" dirty="0"/>
          </a:p>
        </p:txBody>
      </p:sp>
      <p:sp>
        <p:nvSpPr>
          <p:cNvPr id="8" name="Content Placeholder 7"/>
          <p:cNvSpPr>
            <a:spLocks noGrp="1"/>
          </p:cNvSpPr>
          <p:nvPr>
            <p:ph sz="half" idx="2"/>
          </p:nvPr>
        </p:nvSpPr>
        <p:spPr>
          <a:xfrm>
            <a:off x="4419600" y="1536192"/>
            <a:ext cx="4038600" cy="4590288"/>
          </a:xfrm>
        </p:spPr>
        <p:txBody>
          <a:bodyPr>
            <a:normAutofit fontScale="92500"/>
          </a:bodyPr>
          <a:lstStyle/>
          <a:p>
            <a:r>
              <a:rPr lang="en-US" b="1" dirty="0" smtClean="0"/>
              <a:t>Negatives</a:t>
            </a:r>
          </a:p>
          <a:p>
            <a:pPr marL="114300" indent="0">
              <a:buNone/>
            </a:pPr>
            <a:r>
              <a:rPr lang="en-US" dirty="0" smtClean="0"/>
              <a:t>-work was monotonous, dangerous for workers</a:t>
            </a:r>
          </a:p>
          <a:p>
            <a:pPr marL="114300" indent="0">
              <a:buNone/>
            </a:pPr>
            <a:r>
              <a:rPr lang="en-US" dirty="0" smtClean="0"/>
              <a:t>-consumers were taken advantage of through lack of competition</a:t>
            </a:r>
          </a:p>
          <a:p>
            <a:pPr marL="114300" indent="0">
              <a:buNone/>
            </a:pPr>
            <a:r>
              <a:rPr lang="en-US" dirty="0" smtClean="0"/>
              <a:t>-rapid growth was erratic; led to recessions, depressions:</a:t>
            </a:r>
          </a:p>
          <a:p>
            <a:pPr marL="114300" indent="0">
              <a:buNone/>
            </a:pPr>
            <a:r>
              <a:rPr lang="en-US" dirty="0"/>
              <a:t>	</a:t>
            </a:r>
            <a:r>
              <a:rPr lang="en-US" dirty="0" smtClean="0"/>
              <a:t>-Panics of 1873, 1893</a:t>
            </a:r>
            <a:endParaRPr lang="en-US" dirty="0"/>
          </a:p>
        </p:txBody>
      </p:sp>
    </p:spTree>
    <p:extLst>
      <p:ext uri="{BB962C8B-B14F-4D97-AF65-F5344CB8AC3E}">
        <p14:creationId xmlns:p14="http://schemas.microsoft.com/office/powerpoint/2010/main" val="385332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9668"/>
            <a:ext cx="7620000" cy="1143000"/>
          </a:xfrm>
        </p:spPr>
        <p:txBody>
          <a:bodyPr/>
          <a:lstStyle/>
          <a:p>
            <a:r>
              <a:rPr lang="en-US" sz="3600" dirty="0">
                <a:solidFill>
                  <a:srgbClr val="C00000"/>
                </a:solidFill>
              </a:rPr>
              <a:t>Industrialization, Corporate Consolidation, and the Gospel of Wealth</a:t>
            </a:r>
          </a:p>
        </p:txBody>
      </p:sp>
      <p:sp>
        <p:nvSpPr>
          <p:cNvPr id="6" name="Content Placeholder 5"/>
          <p:cNvSpPr>
            <a:spLocks noGrp="1"/>
          </p:cNvSpPr>
          <p:nvPr>
            <p:ph idx="1"/>
          </p:nvPr>
        </p:nvSpPr>
        <p:spPr/>
        <p:txBody>
          <a:bodyPr/>
          <a:lstStyle/>
          <a:p>
            <a:r>
              <a:rPr lang="en-US" sz="2400" b="1" dirty="0" smtClean="0"/>
              <a:t>Terms to Know:</a:t>
            </a:r>
          </a:p>
          <a:p>
            <a:pPr marL="114300" indent="0">
              <a:buNone/>
            </a:pPr>
            <a:r>
              <a:rPr lang="en-US" dirty="0" smtClean="0"/>
              <a:t>-horizontal and vertical integration</a:t>
            </a:r>
          </a:p>
          <a:p>
            <a:pPr marL="114300" indent="0">
              <a:buNone/>
            </a:pPr>
            <a:endParaRPr lang="en-US" dirty="0"/>
          </a:p>
          <a:p>
            <a:pPr marL="114300" indent="0">
              <a:buNone/>
            </a:pPr>
            <a:r>
              <a:rPr lang="en-US" dirty="0" smtClean="0"/>
              <a:t>-Sherman Anti-trust Act (1890)</a:t>
            </a:r>
          </a:p>
          <a:p>
            <a:pPr marL="114300" indent="0">
              <a:buNone/>
            </a:pPr>
            <a:endParaRPr lang="en-US" dirty="0"/>
          </a:p>
          <a:p>
            <a:pPr marL="114300" indent="0">
              <a:buNone/>
            </a:pPr>
            <a:r>
              <a:rPr lang="en-US" dirty="0" smtClean="0"/>
              <a:t>-laissez faire</a:t>
            </a:r>
          </a:p>
          <a:p>
            <a:pPr marL="114300" indent="0">
              <a:buNone/>
            </a:pPr>
            <a:endParaRPr lang="en-US" dirty="0"/>
          </a:p>
          <a:p>
            <a:pPr marL="114300" indent="0">
              <a:buNone/>
            </a:pPr>
            <a:r>
              <a:rPr lang="en-US" dirty="0" smtClean="0"/>
              <a:t>-Social Darwinism</a:t>
            </a:r>
          </a:p>
          <a:p>
            <a:pPr marL="114300" indent="0">
              <a:buNone/>
            </a:pPr>
            <a:r>
              <a:rPr lang="en-US" dirty="0"/>
              <a:t>	</a:t>
            </a:r>
            <a:r>
              <a:rPr lang="en-US" dirty="0" smtClean="0"/>
              <a:t>(promoted by Carnegie, Rockefeller, etc.)</a:t>
            </a:r>
          </a:p>
          <a:p>
            <a:pPr marL="114300" indent="0">
              <a:buNone/>
            </a:pPr>
            <a:endParaRPr lang="en-US" dirty="0"/>
          </a:p>
          <a:p>
            <a:pPr marL="114300" indent="0">
              <a:buNone/>
            </a:pPr>
            <a:r>
              <a:rPr lang="en-US" dirty="0" smtClean="0"/>
              <a:t>-Carnegie’s Gospel of Wealth</a:t>
            </a:r>
            <a:endParaRPr lang="en-US" dirty="0"/>
          </a:p>
        </p:txBody>
      </p:sp>
    </p:spTree>
    <p:extLst>
      <p:ext uri="{BB962C8B-B14F-4D97-AF65-F5344CB8AC3E}">
        <p14:creationId xmlns:p14="http://schemas.microsoft.com/office/powerpoint/2010/main" val="276129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Factories and City Life</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smtClean="0"/>
              <a:t>Industrialization drew people to the factories of the big cities, and this </a:t>
            </a:r>
            <a:r>
              <a:rPr lang="en-US" b="1" dirty="0" smtClean="0"/>
              <a:t>demographic shift </a:t>
            </a:r>
            <a:r>
              <a:rPr lang="en-US" dirty="0" smtClean="0"/>
              <a:t>caused cities (and the problems of cities) to grow dramatically . . .</a:t>
            </a:r>
          </a:p>
          <a:p>
            <a:pPr marL="114300" indent="0">
              <a:buNone/>
            </a:pPr>
            <a:r>
              <a:rPr lang="en-US" dirty="0"/>
              <a:t>	</a:t>
            </a:r>
            <a:r>
              <a:rPr lang="en-US" dirty="0" smtClean="0"/>
              <a:t>--</a:t>
            </a:r>
            <a:r>
              <a:rPr lang="en-US" b="1" dirty="0" smtClean="0"/>
              <a:t>tenements</a:t>
            </a:r>
            <a:r>
              <a:rPr lang="en-US" dirty="0" smtClean="0"/>
              <a:t> were low-cost housing in which disease, 			crime, poverty, etc. were major problems</a:t>
            </a:r>
          </a:p>
          <a:p>
            <a:pPr marL="114300" indent="0">
              <a:buNone/>
            </a:pPr>
            <a:r>
              <a:rPr lang="en-US" dirty="0"/>
              <a:t>	</a:t>
            </a:r>
            <a:r>
              <a:rPr lang="en-US" dirty="0" smtClean="0"/>
              <a:t>--manufacturers cut costs by </a:t>
            </a:r>
            <a:r>
              <a:rPr lang="en-US" b="1" dirty="0" smtClean="0"/>
              <a:t>hiring women, children, 			and immigrants, </a:t>
            </a:r>
            <a:r>
              <a:rPr lang="en-US" dirty="0" smtClean="0"/>
              <a:t>who could be paid lower wages.</a:t>
            </a:r>
          </a:p>
          <a:p>
            <a:pPr marL="114300" indent="0">
              <a:buNone/>
            </a:pPr>
            <a:r>
              <a:rPr lang="en-US" dirty="0"/>
              <a:t>	</a:t>
            </a:r>
            <a:r>
              <a:rPr lang="en-US" dirty="0" smtClean="0"/>
              <a:t>--due to prejudice and necessity, immigrants settled in 			</a:t>
            </a:r>
            <a:r>
              <a:rPr lang="en-US" b="1" dirty="0" smtClean="0"/>
              <a:t>ethnic (islands) neighborhoods</a:t>
            </a:r>
            <a:r>
              <a:rPr lang="en-US" dirty="0" smtClean="0"/>
              <a:t>.</a:t>
            </a:r>
          </a:p>
          <a:p>
            <a:pPr marL="114300" indent="0">
              <a:buNone/>
            </a:pPr>
            <a:r>
              <a:rPr lang="en-US" dirty="0"/>
              <a:t>	</a:t>
            </a:r>
            <a:r>
              <a:rPr lang="en-US" dirty="0" smtClean="0"/>
              <a:t>--political bosses, who ran </a:t>
            </a:r>
            <a:r>
              <a:rPr lang="en-US" b="1" dirty="0" smtClean="0"/>
              <a:t>‘political machines’, </a:t>
            </a:r>
            <a:r>
              <a:rPr lang="en-US" dirty="0" smtClean="0"/>
              <a:t>took 			advantage of the desperation of immigrants to 			control them as a voting block.</a:t>
            </a:r>
          </a:p>
          <a:p>
            <a:pPr marL="114300" indent="0">
              <a:buNone/>
            </a:pPr>
            <a:r>
              <a:rPr lang="en-US" dirty="0"/>
              <a:t>	</a:t>
            </a:r>
            <a:r>
              <a:rPr lang="en-US" dirty="0" smtClean="0"/>
              <a:t>--competition for jobs and resources often led to friction 		between ethnic and racial groups.</a:t>
            </a:r>
          </a:p>
          <a:p>
            <a:pPr marL="114300" indent="0">
              <a:buNone/>
            </a:pPr>
            <a:endParaRPr lang="en-US" dirty="0"/>
          </a:p>
        </p:txBody>
      </p:sp>
    </p:spTree>
    <p:extLst>
      <p:ext uri="{BB962C8B-B14F-4D97-AF65-F5344CB8AC3E}">
        <p14:creationId xmlns:p14="http://schemas.microsoft.com/office/powerpoint/2010/main" val="235988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990600"/>
          </a:xfrm>
        </p:spPr>
        <p:txBody>
          <a:bodyPr/>
          <a:lstStyle/>
          <a:p>
            <a:r>
              <a:rPr lang="en-US" dirty="0" smtClean="0">
                <a:solidFill>
                  <a:srgbClr val="C00000"/>
                </a:solidFill>
              </a:rPr>
              <a:t>The Labor Union Movement</a:t>
            </a:r>
            <a:endParaRPr lang="en-US" dirty="0">
              <a:solidFill>
                <a:srgbClr val="C00000"/>
              </a:solidFill>
            </a:endParaRPr>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240375"/>
            <a:ext cx="3048000" cy="2941225"/>
          </a:xfrm>
        </p:spPr>
      </p:pic>
      <p:sp>
        <p:nvSpPr>
          <p:cNvPr id="7" name="Content Placeholder 6"/>
          <p:cNvSpPr>
            <a:spLocks noGrp="1"/>
          </p:cNvSpPr>
          <p:nvPr>
            <p:ph sz="half" idx="2"/>
          </p:nvPr>
        </p:nvSpPr>
        <p:spPr>
          <a:xfrm>
            <a:off x="3505200" y="990600"/>
            <a:ext cx="5029200" cy="5715000"/>
          </a:xfrm>
        </p:spPr>
        <p:txBody>
          <a:bodyPr>
            <a:normAutofit lnSpcReduction="10000"/>
          </a:bodyPr>
          <a:lstStyle/>
          <a:p>
            <a:r>
              <a:rPr lang="en-US" sz="2400" b="1" dirty="0" smtClean="0"/>
              <a:t>Widespread misery in the cities spurred a union movement:</a:t>
            </a:r>
          </a:p>
          <a:p>
            <a:pPr marL="114300" indent="0">
              <a:buNone/>
            </a:pPr>
            <a:r>
              <a:rPr lang="en-US" sz="2400" dirty="0" smtClean="0"/>
              <a:t>-often considered radicals, unions were opposed by management and government.</a:t>
            </a:r>
          </a:p>
          <a:p>
            <a:pPr marL="114300" indent="0">
              <a:buNone/>
            </a:pPr>
            <a:r>
              <a:rPr lang="en-US" sz="2400" b="1" u="sng" dirty="0" smtClean="0"/>
              <a:t>Knights of Labor </a:t>
            </a:r>
            <a:r>
              <a:rPr lang="en-US" sz="2400" dirty="0" smtClean="0"/>
              <a:t>was the largest early labor union (1869).</a:t>
            </a:r>
          </a:p>
          <a:p>
            <a:pPr marL="114300" indent="0">
              <a:buNone/>
            </a:pPr>
            <a:r>
              <a:rPr lang="en-US" sz="2400" dirty="0" smtClean="0"/>
              <a:t>-fought for eight hour work day, child labor laws, safety codes, government ownership of railroads, etc.</a:t>
            </a:r>
          </a:p>
          <a:p>
            <a:pPr marL="114300" indent="0">
              <a:buNone/>
            </a:pPr>
            <a:r>
              <a:rPr lang="en-US" sz="2400" dirty="0" smtClean="0"/>
              <a:t>-Terence Powderly-</a:t>
            </a:r>
            <a:r>
              <a:rPr lang="en-US" sz="2400" dirty="0" smtClean="0">
                <a:solidFill>
                  <a:srgbClr val="0070C0"/>
                </a:solidFill>
              </a:rPr>
              <a:t>Haymarket Square</a:t>
            </a:r>
          </a:p>
          <a:p>
            <a:pPr marL="114300" indent="0">
              <a:buNone/>
            </a:pPr>
            <a:r>
              <a:rPr lang="en-US" sz="2400" b="1" u="sng" dirty="0" smtClean="0"/>
              <a:t>American Federation of Labor </a:t>
            </a:r>
            <a:r>
              <a:rPr lang="en-US" sz="2400" dirty="0" smtClean="0"/>
              <a:t>(AFL)</a:t>
            </a:r>
          </a:p>
          <a:p>
            <a:pPr marL="114300" indent="0">
              <a:buNone/>
            </a:pPr>
            <a:r>
              <a:rPr lang="en-US" sz="2400" dirty="0" smtClean="0"/>
              <a:t>-confederation of trade unions</a:t>
            </a:r>
          </a:p>
          <a:p>
            <a:pPr marL="114300" indent="0">
              <a:buNone/>
            </a:pPr>
            <a:r>
              <a:rPr lang="en-US" sz="2400" dirty="0" smtClean="0"/>
              <a:t>-</a:t>
            </a:r>
            <a:r>
              <a:rPr lang="en-US" sz="2400" dirty="0" smtClean="0">
                <a:solidFill>
                  <a:srgbClr val="0070C0"/>
                </a:solidFill>
              </a:rPr>
              <a:t>Samuel Gompers</a:t>
            </a:r>
            <a:r>
              <a:rPr lang="en-US" sz="2400" dirty="0" smtClean="0"/>
              <a:t>-’bread &amp; butter’ unionism</a:t>
            </a:r>
            <a:endParaRPr lang="en-US" sz="2400" dirty="0"/>
          </a:p>
        </p:txBody>
      </p:sp>
    </p:spTree>
    <p:extLst>
      <p:ext uri="{BB962C8B-B14F-4D97-AF65-F5344CB8AC3E}">
        <p14:creationId xmlns:p14="http://schemas.microsoft.com/office/powerpoint/2010/main" val="85047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South and Jim Crow</a:t>
            </a:r>
            <a:endParaRPr lang="en-US" dirty="0">
              <a:solidFill>
                <a:srgbClr val="C00000"/>
              </a:solidFill>
            </a:endParaRPr>
          </a:p>
        </p:txBody>
      </p:sp>
      <p:sp>
        <p:nvSpPr>
          <p:cNvPr id="3" name="Content Placeholder 2"/>
          <p:cNvSpPr>
            <a:spLocks noGrp="1"/>
          </p:cNvSpPr>
          <p:nvPr>
            <p:ph sz="half" idx="1"/>
          </p:nvPr>
        </p:nvSpPr>
        <p:spPr>
          <a:xfrm>
            <a:off x="76200" y="1536192"/>
            <a:ext cx="5257800" cy="5169408"/>
          </a:xfrm>
        </p:spPr>
        <p:txBody>
          <a:bodyPr>
            <a:normAutofit/>
          </a:bodyPr>
          <a:lstStyle/>
          <a:p>
            <a:r>
              <a:rPr lang="en-US" sz="2400" dirty="0" smtClean="0"/>
              <a:t>The southern economy develops slowly (textile mills, tobacco processing plants . . .)</a:t>
            </a:r>
          </a:p>
          <a:p>
            <a:pPr marL="114300" indent="0">
              <a:buNone/>
            </a:pPr>
            <a:r>
              <a:rPr lang="en-US" sz="2400" dirty="0" smtClean="0"/>
              <a:t>Still primarily focused on agriculture, the labor source moves from slavery to </a:t>
            </a:r>
            <a:r>
              <a:rPr lang="en-US" sz="2400" b="1" dirty="0" smtClean="0">
                <a:solidFill>
                  <a:srgbClr val="002060"/>
                </a:solidFill>
              </a:rPr>
              <a:t>tenant </a:t>
            </a:r>
            <a:r>
              <a:rPr lang="en-US" sz="2400" b="1" dirty="0" smtClean="0">
                <a:solidFill>
                  <a:srgbClr val="002060"/>
                </a:solidFill>
              </a:rPr>
              <a:t>farming </a:t>
            </a:r>
            <a:r>
              <a:rPr lang="en-US" sz="2400" dirty="0" smtClean="0"/>
              <a:t>and </a:t>
            </a:r>
            <a:r>
              <a:rPr lang="en-US" sz="2400" b="1" dirty="0" smtClean="0">
                <a:solidFill>
                  <a:srgbClr val="002060"/>
                </a:solidFill>
              </a:rPr>
              <a:t>sharecropping</a:t>
            </a:r>
            <a:r>
              <a:rPr lang="en-US" sz="2400" dirty="0" smtClean="0"/>
              <a:t>:</a:t>
            </a:r>
            <a:endParaRPr lang="en-US" sz="2400" dirty="0" smtClean="0"/>
          </a:p>
          <a:p>
            <a:pPr marL="114300" indent="0">
              <a:buNone/>
            </a:pPr>
            <a:r>
              <a:rPr lang="en-US" sz="2400" dirty="0" smtClean="0"/>
              <a:t>   -system keeps poor farmers in debt . . </a:t>
            </a:r>
          </a:p>
          <a:p>
            <a:pPr marL="114300" indent="0">
              <a:buNone/>
            </a:pPr>
            <a:r>
              <a:rPr lang="en-US" sz="2400" dirty="0"/>
              <a:t> </a:t>
            </a:r>
            <a:r>
              <a:rPr lang="en-US" sz="2400" dirty="0" smtClean="0"/>
              <a:t>  -</a:t>
            </a:r>
            <a:r>
              <a:rPr lang="en-US" sz="2400" b="1" i="1" dirty="0" smtClean="0"/>
              <a:t>Plessy v. Ferguson </a:t>
            </a:r>
            <a:r>
              <a:rPr lang="en-US" sz="2400" dirty="0" smtClean="0"/>
              <a:t>decision (1896)   	makes segregation legal, reverses 	most of the gains made after Civil 	War.</a:t>
            </a:r>
          </a:p>
          <a:p>
            <a:pPr marL="114300" indent="0">
              <a:buNone/>
            </a:pPr>
            <a:r>
              <a:rPr lang="en-US" sz="2400" dirty="0"/>
              <a:t> </a:t>
            </a:r>
            <a:r>
              <a:rPr lang="en-US" sz="2400" dirty="0" smtClean="0"/>
              <a:t>  -Booker T. Washington v. WEB DuBois </a:t>
            </a:r>
            <a:endParaRPr lang="en-US" sz="24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34000" y="1752599"/>
            <a:ext cx="2612413" cy="3581401"/>
          </a:xfrm>
        </p:spPr>
      </p:pic>
    </p:spTree>
    <p:extLst>
      <p:ext uri="{BB962C8B-B14F-4D97-AF65-F5344CB8AC3E}">
        <p14:creationId xmlns:p14="http://schemas.microsoft.com/office/powerpoint/2010/main" val="222042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Railroads and Development of the West</a:t>
            </a:r>
            <a:endParaRPr lang="en-US" dirty="0"/>
          </a:p>
        </p:txBody>
      </p:sp>
      <p:sp>
        <p:nvSpPr>
          <p:cNvPr id="5" name="Content Placeholder 4"/>
          <p:cNvSpPr>
            <a:spLocks noGrp="1"/>
          </p:cNvSpPr>
          <p:nvPr>
            <p:ph idx="1"/>
          </p:nvPr>
        </p:nvSpPr>
        <p:spPr/>
        <p:txBody>
          <a:bodyPr/>
          <a:lstStyle/>
          <a:p>
            <a:r>
              <a:rPr lang="en-US" b="1" dirty="0" smtClean="0"/>
              <a:t>Importance of the railroad industry</a:t>
            </a:r>
          </a:p>
          <a:p>
            <a:pPr marL="114300" indent="0">
              <a:buNone/>
            </a:pPr>
            <a:r>
              <a:rPr lang="en-US" dirty="0" smtClean="0"/>
              <a:t>	--The post- Civil War industrial boom depended heavily 			on the growing </a:t>
            </a:r>
            <a:r>
              <a:rPr lang="en-US" b="1" dirty="0" smtClean="0">
                <a:solidFill>
                  <a:srgbClr val="002060"/>
                </a:solidFill>
              </a:rPr>
              <a:t>railroad industry </a:t>
            </a:r>
            <a:r>
              <a:rPr lang="en-US" dirty="0" smtClean="0"/>
              <a:t>for:</a:t>
            </a:r>
          </a:p>
          <a:p>
            <a:pPr marL="114300" indent="0">
              <a:buNone/>
            </a:pPr>
            <a:r>
              <a:rPr lang="en-US" dirty="0"/>
              <a:t>	</a:t>
            </a:r>
            <a:r>
              <a:rPr lang="en-US" dirty="0" smtClean="0"/>
              <a:t>	</a:t>
            </a:r>
            <a:r>
              <a:rPr lang="en-US" dirty="0" smtClean="0">
                <a:solidFill>
                  <a:srgbClr val="002060"/>
                </a:solidFill>
              </a:rPr>
              <a:t>--growing markets for manufactured goods</a:t>
            </a:r>
          </a:p>
          <a:p>
            <a:pPr marL="114300" indent="0">
              <a:buNone/>
            </a:pPr>
            <a:r>
              <a:rPr lang="en-US" dirty="0">
                <a:solidFill>
                  <a:srgbClr val="002060"/>
                </a:solidFill>
              </a:rPr>
              <a:t>	</a:t>
            </a:r>
            <a:r>
              <a:rPr lang="en-US" dirty="0" smtClean="0">
                <a:solidFill>
                  <a:srgbClr val="002060"/>
                </a:solidFill>
              </a:rPr>
              <a:t>	--shipment of farm products, raw materials from 			west to factories of the east</a:t>
            </a:r>
          </a:p>
          <a:p>
            <a:r>
              <a:rPr lang="en-US" b="1" dirty="0" smtClean="0"/>
              <a:t>Grants of money and land from the federal government helped private entrepreneurs build the major railroads </a:t>
            </a:r>
          </a:p>
          <a:p>
            <a:pPr marL="114300" indent="0">
              <a:buNone/>
            </a:pPr>
            <a:r>
              <a:rPr lang="en-US" dirty="0" smtClean="0"/>
              <a:t>	--1</a:t>
            </a:r>
            <a:r>
              <a:rPr lang="en-US" baseline="30000" dirty="0" smtClean="0"/>
              <a:t>st</a:t>
            </a:r>
            <a:r>
              <a:rPr lang="en-US" dirty="0" smtClean="0"/>
              <a:t> Transcontinental Railroad completed -- </a:t>
            </a:r>
            <a:r>
              <a:rPr lang="en-US" b="1" dirty="0" smtClean="0">
                <a:solidFill>
                  <a:srgbClr val="002060"/>
                </a:solidFill>
              </a:rPr>
              <a:t>1869</a:t>
            </a:r>
          </a:p>
          <a:p>
            <a:pPr marL="114300" indent="0">
              <a:buNone/>
            </a:pPr>
            <a:r>
              <a:rPr lang="en-US" dirty="0" smtClean="0"/>
              <a:t>	--Railroad owners took advantage of often being a 			monopoly, especially for western farmers, and 			charged unfair rates . . .</a:t>
            </a:r>
            <a:endParaRPr lang="en-US" dirty="0"/>
          </a:p>
        </p:txBody>
      </p:sp>
    </p:spTree>
    <p:extLst>
      <p:ext uri="{BB962C8B-B14F-4D97-AF65-F5344CB8AC3E}">
        <p14:creationId xmlns:p14="http://schemas.microsoft.com/office/powerpoint/2010/main" val="420734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Railroads and Development of the West</a:t>
            </a:r>
          </a:p>
        </p:txBody>
      </p:sp>
      <p:sp>
        <p:nvSpPr>
          <p:cNvPr id="3" name="Content Placeholder 2"/>
          <p:cNvSpPr>
            <a:spLocks noGrp="1"/>
          </p:cNvSpPr>
          <p:nvPr>
            <p:ph idx="1"/>
          </p:nvPr>
        </p:nvSpPr>
        <p:spPr/>
        <p:txBody>
          <a:bodyPr/>
          <a:lstStyle/>
          <a:p>
            <a:r>
              <a:rPr lang="en-US" b="1" dirty="0" smtClean="0"/>
              <a:t>Regulation of the railroad industry </a:t>
            </a:r>
            <a:r>
              <a:rPr lang="en-US" dirty="0" smtClean="0"/>
              <a:t>won’t begin until the 1880’s:</a:t>
            </a:r>
          </a:p>
          <a:p>
            <a:pPr marL="114300" indent="0">
              <a:buNone/>
            </a:pPr>
            <a:r>
              <a:rPr lang="en-US" dirty="0"/>
              <a:t>	</a:t>
            </a:r>
            <a:r>
              <a:rPr lang="en-US" dirty="0" smtClean="0"/>
              <a:t>--1886:  In the </a:t>
            </a:r>
            <a:r>
              <a:rPr lang="en-US" b="1" dirty="0" smtClean="0"/>
              <a:t>Wabash case</a:t>
            </a:r>
            <a:r>
              <a:rPr lang="en-US" dirty="0" smtClean="0"/>
              <a:t>, the Supreme Court rules 			that individual states cannot regulate interstate 			commerce </a:t>
            </a:r>
          </a:p>
          <a:p>
            <a:pPr marL="114300" indent="0">
              <a:buNone/>
            </a:pPr>
            <a:r>
              <a:rPr lang="en-US" dirty="0"/>
              <a:t>	</a:t>
            </a:r>
            <a:r>
              <a:rPr lang="en-US" sz="2400" b="1" dirty="0" smtClean="0">
                <a:solidFill>
                  <a:srgbClr val="002060"/>
                </a:solidFill>
              </a:rPr>
              <a:t>--1887:  The Interstate Commerce Act </a:t>
            </a:r>
            <a:r>
              <a:rPr lang="en-US" dirty="0" smtClean="0"/>
              <a:t>is passed, </a:t>
            </a:r>
            <a:r>
              <a:rPr lang="en-US" dirty="0" smtClean="0"/>
              <a:t>			which sets </a:t>
            </a:r>
            <a:r>
              <a:rPr lang="en-US" dirty="0" smtClean="0"/>
              <a:t>up the Interstate Commerce </a:t>
            </a:r>
            <a:r>
              <a:rPr lang="en-US" dirty="0" smtClean="0"/>
              <a:t>				Commission </a:t>
            </a:r>
            <a:r>
              <a:rPr lang="en-US" dirty="0" smtClean="0"/>
              <a:t>to </a:t>
            </a:r>
            <a:r>
              <a:rPr lang="en-US" dirty="0" smtClean="0"/>
              <a:t>attempt </a:t>
            </a:r>
            <a:r>
              <a:rPr lang="en-US" dirty="0" smtClean="0"/>
              <a:t>to regulate the railroads.</a:t>
            </a:r>
          </a:p>
          <a:p>
            <a:pPr marL="114300" indent="0">
              <a:buNone/>
            </a:pPr>
            <a:r>
              <a:rPr lang="en-US" dirty="0"/>
              <a:t>	</a:t>
            </a:r>
            <a:r>
              <a:rPr lang="en-US" dirty="0" smtClean="0"/>
              <a:t>	</a:t>
            </a:r>
            <a:r>
              <a:rPr lang="en-US" b="1" dirty="0" smtClean="0">
                <a:solidFill>
                  <a:srgbClr val="002060"/>
                </a:solidFill>
              </a:rPr>
              <a:t>--first time that the federal government takes </a:t>
            </a:r>
            <a:r>
              <a:rPr lang="en-US" b="1" dirty="0" smtClean="0">
                <a:solidFill>
                  <a:srgbClr val="002060"/>
                </a:solidFill>
              </a:rPr>
              <a:t>			on regulating </a:t>
            </a:r>
            <a:r>
              <a:rPr lang="en-US" b="1" dirty="0" smtClean="0">
                <a:solidFill>
                  <a:srgbClr val="002060"/>
                </a:solidFill>
              </a:rPr>
              <a:t>the national economy!</a:t>
            </a:r>
            <a:endParaRPr lang="en-US" b="1" dirty="0">
              <a:solidFill>
                <a:srgbClr val="002060"/>
              </a:solidFill>
            </a:endParaRPr>
          </a:p>
        </p:txBody>
      </p:sp>
    </p:spTree>
    <p:extLst>
      <p:ext uri="{BB962C8B-B14F-4D97-AF65-F5344CB8AC3E}">
        <p14:creationId xmlns:p14="http://schemas.microsoft.com/office/powerpoint/2010/main" val="1485798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djacenc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2034</TotalTime>
  <Words>836</Words>
  <Application>Microsoft Office PowerPoint</Application>
  <PresentationFormat>On-screen Show (4:3)</PresentationFormat>
  <Paragraphs>193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Cambria</vt:lpstr>
      <vt:lpstr>Wingdings</vt:lpstr>
      <vt:lpstr>Adjacency</vt:lpstr>
      <vt:lpstr>AP US History Exam - Review</vt:lpstr>
      <vt:lpstr>The Age of Invention and Economic Growth</vt:lpstr>
      <vt:lpstr>Industrialization, Corporate Consolidation, and the Gospel of Wealth</vt:lpstr>
      <vt:lpstr>Industrialization, Corporate Consolidation, and the Gospel of Wealth</vt:lpstr>
      <vt:lpstr>Factories and City Life</vt:lpstr>
      <vt:lpstr>The Labor Union Movement</vt:lpstr>
      <vt:lpstr>The South and Jim Crow</vt:lpstr>
      <vt:lpstr>Railroads and Development of the West</vt:lpstr>
      <vt:lpstr>Railroads and Development of the West</vt:lpstr>
      <vt:lpstr>Railroads and Development of the West</vt:lpstr>
      <vt:lpstr>Railroads and Development of the West</vt:lpstr>
      <vt:lpstr>National Politics</vt:lpstr>
      <vt:lpstr>The Silver Issue and the Populist Movement</vt:lpstr>
      <vt:lpstr>Foreign Policy: Tariffs</vt:lpstr>
      <vt:lpstr>Foreign Policy: Tariffs</vt:lpstr>
      <vt:lpstr>Foreign Policy:  Imperialism</vt:lpstr>
      <vt:lpstr>Foreign Policy:  Imperialism</vt:lpstr>
      <vt:lpstr>Reasons for American Imperialism</vt:lpstr>
      <vt:lpstr>Reasons for American Imperialism</vt:lpstr>
      <vt:lpstr>Reasons for American Imperialism</vt:lpstr>
      <vt:lpstr>Steps to American Sea Power:</vt:lpstr>
      <vt:lpstr>Foreign Policy:  Imperialism</vt:lpstr>
      <vt:lpstr>The Debate over Imperialism:</vt:lpstr>
      <vt:lpstr>Key Terms and Concepts: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Daniel T. Guysky</cp:lastModifiedBy>
  <cp:revision>46</cp:revision>
  <dcterms:created xsi:type="dcterms:W3CDTF">2015-05-05T09:12:40Z</dcterms:created>
  <dcterms:modified xsi:type="dcterms:W3CDTF">2019-05-03T18:38:10Z</dcterms:modified>
</cp:coreProperties>
</file>